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" ContentType="image/tiff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3" r:id="rId1"/>
    <p:sldMasterId id="2147483742" r:id="rId2"/>
  </p:sldMasterIdLst>
  <p:notesMasterIdLst>
    <p:notesMasterId r:id="rId34"/>
  </p:notesMasterIdLst>
  <p:sldIdLst>
    <p:sldId id="410" r:id="rId3"/>
    <p:sldId id="268" r:id="rId4"/>
    <p:sldId id="413" r:id="rId5"/>
    <p:sldId id="404" r:id="rId6"/>
    <p:sldId id="414" r:id="rId7"/>
    <p:sldId id="415" r:id="rId8"/>
    <p:sldId id="416" r:id="rId9"/>
    <p:sldId id="417" r:id="rId10"/>
    <p:sldId id="418" r:id="rId11"/>
    <p:sldId id="419" r:id="rId12"/>
    <p:sldId id="420" r:id="rId13"/>
    <p:sldId id="385" r:id="rId14"/>
    <p:sldId id="411" r:id="rId15"/>
    <p:sldId id="353" r:id="rId16"/>
    <p:sldId id="360" r:id="rId17"/>
    <p:sldId id="364" r:id="rId18"/>
    <p:sldId id="370" r:id="rId19"/>
    <p:sldId id="366" r:id="rId20"/>
    <p:sldId id="367" r:id="rId21"/>
    <p:sldId id="368" r:id="rId22"/>
    <p:sldId id="369" r:id="rId23"/>
    <p:sldId id="373" r:id="rId24"/>
    <p:sldId id="374" r:id="rId25"/>
    <p:sldId id="375" r:id="rId26"/>
    <p:sldId id="377" r:id="rId27"/>
    <p:sldId id="412" r:id="rId28"/>
    <p:sldId id="378" r:id="rId29"/>
    <p:sldId id="379" r:id="rId30"/>
    <p:sldId id="383" r:id="rId31"/>
    <p:sldId id="351" r:id="rId32"/>
    <p:sldId id="356" r:id="rId3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85AA"/>
    <a:srgbClr val="23FE27"/>
    <a:srgbClr val="FFFFFF"/>
    <a:srgbClr val="DB0202"/>
    <a:srgbClr val="EAEFF7"/>
    <a:srgbClr val="9E2E80"/>
    <a:srgbClr val="D70101"/>
    <a:srgbClr val="DD5554"/>
    <a:srgbClr val="35EA2B"/>
    <a:srgbClr val="96F78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516" autoAdjust="0"/>
    <p:restoredTop sz="92781" autoAdjust="0"/>
  </p:normalViewPr>
  <p:slideViewPr>
    <p:cSldViewPr snapToGrid="0">
      <p:cViewPr varScale="1">
        <p:scale>
          <a:sx n="61" d="100"/>
          <a:sy n="61" d="100"/>
        </p:scale>
        <p:origin x="66" y="11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2FF3B9-6FBA-49DC-9AB9-FFDBE2C0CAE0}" type="datetimeFigureOut">
              <a:rPr lang="en-GB" smtClean="0"/>
              <a:t>23/10/2020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B49621-02E3-4532-8EE4-30B3C35E0F3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3930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B49621-02E3-4532-8EE4-30B3C35E0F33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00337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B49621-02E3-4532-8EE4-30B3C35E0F33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04893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B49621-02E3-4532-8EE4-30B3C35E0F33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80819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B49621-02E3-4532-8EE4-30B3C35E0F33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24071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B49621-02E3-4532-8EE4-30B3C35E0F33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47534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B49621-02E3-4532-8EE4-30B3C35E0F33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4200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B49621-02E3-4532-8EE4-30B3C35E0F33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74493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B49621-02E3-4532-8EE4-30B3C35E0F33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48170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B49621-02E3-4532-8EE4-30B3C35E0F33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8590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B49621-02E3-4532-8EE4-30B3C35E0F33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90253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B49621-02E3-4532-8EE4-30B3C35E0F33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56542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B49621-02E3-4532-8EE4-30B3C35E0F33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103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B49621-02E3-4532-8EE4-30B3C35E0F33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34526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B49621-02E3-4532-8EE4-30B3C35E0F33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204825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B49621-02E3-4532-8EE4-30B3C35E0F33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18943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B49621-02E3-4532-8EE4-30B3C35E0F33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12630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38B85-C403-473C-B367-246932021E80}" type="datetimeFigureOut">
              <a:rPr lang="en-GB" smtClean="0"/>
              <a:t>23/10/2020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50206-FE6E-48E0-845E-FD57E806DA0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17902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38B85-C403-473C-B367-246932021E80}" type="datetimeFigureOut">
              <a:rPr lang="en-GB" smtClean="0"/>
              <a:t>23/10/2020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50206-FE6E-48E0-845E-FD57E806DA0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78163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38B85-C403-473C-B367-246932021E80}" type="datetimeFigureOut">
              <a:rPr lang="en-GB" smtClean="0"/>
              <a:t>23/10/2020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50206-FE6E-48E0-845E-FD57E806DA0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70718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0" y="0"/>
            <a:ext cx="9144677" cy="6858000"/>
            <a:chOff x="0" y="0"/>
            <a:chExt cx="9144677" cy="6858000"/>
          </a:xfrm>
        </p:grpSpPr>
        <p:pic>
          <p:nvPicPr>
            <p:cNvPr id="8" name="Picture 7" descr="SD-PanelTitle-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>
            <a:xfrm>
              <a:off x="1515532" y="1520422"/>
              <a:ext cx="6112935" cy="3818468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2" name="Picture 11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" r="47959"/>
            <a:stretch/>
          </p:blipFill>
          <p:spPr>
            <a:xfrm>
              <a:off x="0" y="3128434"/>
              <a:ext cx="1664208" cy="612648"/>
            </a:xfrm>
            <a:prstGeom prst="rect">
              <a:avLst/>
            </a:prstGeom>
          </p:spPr>
        </p:pic>
        <p:pic>
          <p:nvPicPr>
            <p:cNvPr id="13" name="Picture 12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" r="47959"/>
            <a:stretch/>
          </p:blipFill>
          <p:spPr>
            <a:xfrm>
              <a:off x="7480469" y="3128434"/>
              <a:ext cx="1664208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21934" y="1811863"/>
            <a:ext cx="5308866" cy="1515533"/>
          </a:xfrm>
        </p:spPr>
        <p:txBody>
          <a:bodyPr anchor="b">
            <a:noAutofit/>
          </a:bodyPr>
          <a:lstStyle>
            <a:lvl1pPr algn="ct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21934" y="3598327"/>
            <a:ext cx="5308866" cy="1377651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65417" y="5054602"/>
            <a:ext cx="673276" cy="279400"/>
          </a:xfrm>
        </p:spPr>
        <p:txBody>
          <a:bodyPr/>
          <a:lstStyle/>
          <a:p>
            <a:fld id="{9B938B85-C403-473C-B367-246932021E80}" type="datetimeFigureOut">
              <a:rPr lang="en-GB" smtClean="0"/>
              <a:t>23/10/2020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21934" y="5054602"/>
            <a:ext cx="4064860" cy="279400"/>
          </a:xfr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17317" y="5054602"/>
            <a:ext cx="413483" cy="279400"/>
          </a:xfrm>
        </p:spPr>
        <p:txBody>
          <a:bodyPr/>
          <a:lstStyle/>
          <a:p>
            <a:fld id="{F9150206-FE6E-48E0-845E-FD57E806DA0D}" type="slidenum">
              <a:rPr lang="en-GB" smtClean="0"/>
              <a:t>‹#›</a:t>
            </a:fld>
            <a:endParaRPr lang="en-GB"/>
          </a:p>
        </p:txBody>
      </p:sp>
      <p:cxnSp>
        <p:nvCxnSpPr>
          <p:cNvPr id="15" name="Straight Connector 14"/>
          <p:cNvCxnSpPr/>
          <p:nvPr/>
        </p:nvCxnSpPr>
        <p:spPr>
          <a:xfrm>
            <a:off x="2019825" y="3471329"/>
            <a:ext cx="5113083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45318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278465" y="2356260"/>
            <a:ext cx="659553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38B85-C403-473C-B367-246932021E80}" type="datetimeFigureOut">
              <a:rPr lang="en-GB" smtClean="0"/>
              <a:t>23/10/2020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50206-FE6E-48E0-845E-FD57E806DA0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59956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8465" y="1641413"/>
            <a:ext cx="6595534" cy="1822514"/>
          </a:xfrm>
        </p:spPr>
        <p:txBody>
          <a:bodyPr anchor="b">
            <a:normAutofit/>
          </a:bodyPr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78465" y="3734859"/>
            <a:ext cx="6595534" cy="1090015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38B85-C403-473C-B367-246932021E80}" type="datetimeFigureOut">
              <a:rPr lang="en-GB" smtClean="0"/>
              <a:t>23/10/2020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50206-FE6E-48E0-845E-FD57E806DA0D}" type="slidenum">
              <a:rPr lang="en-GB" smtClean="0"/>
              <a:t>‹#›</a:t>
            </a:fld>
            <a:endParaRPr lang="en-GB"/>
          </a:p>
        </p:txBody>
      </p:sp>
      <p:cxnSp>
        <p:nvCxnSpPr>
          <p:cNvPr id="31" name="Straight Connector 30"/>
          <p:cNvCxnSpPr/>
          <p:nvPr/>
        </p:nvCxnSpPr>
        <p:spPr>
          <a:xfrm>
            <a:off x="1278466" y="3599392"/>
            <a:ext cx="6595533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07462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278465" y="2356260"/>
            <a:ext cx="659553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6" y="915337"/>
            <a:ext cx="6798734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76866" y="2487168"/>
            <a:ext cx="3337560" cy="344728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5152" y="2487168"/>
            <a:ext cx="3337560" cy="344728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38B85-C403-473C-B367-246932021E80}" type="datetimeFigureOut">
              <a:rPr lang="en-GB" smtClean="0"/>
              <a:t>23/10/2020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50206-FE6E-48E0-845E-FD57E806DA0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804563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8" y="2658533"/>
            <a:ext cx="333756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76868" y="3243263"/>
            <a:ext cx="3337560" cy="270662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1832" y="2658533"/>
            <a:ext cx="333756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1832" y="3243263"/>
            <a:ext cx="3337560" cy="270662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38B85-C403-473C-B367-246932021E80}" type="datetimeFigureOut">
              <a:rPr lang="en-GB" smtClean="0"/>
              <a:t>23/10/2020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50206-FE6E-48E0-845E-FD57E806DA0D}" type="slidenum">
              <a:rPr lang="en-GB" smtClean="0"/>
              <a:t>‹#›</a:t>
            </a:fld>
            <a:endParaRPr lang="en-GB"/>
          </a:p>
        </p:txBody>
      </p:sp>
      <p:cxnSp>
        <p:nvCxnSpPr>
          <p:cNvPr id="41" name="Straight Connector 40"/>
          <p:cNvCxnSpPr/>
          <p:nvPr/>
        </p:nvCxnSpPr>
        <p:spPr>
          <a:xfrm>
            <a:off x="1278466" y="2354670"/>
            <a:ext cx="659553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589318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5" y="915337"/>
            <a:ext cx="6798735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38B85-C403-473C-B367-246932021E80}" type="datetimeFigureOut">
              <a:rPr lang="en-GB" smtClean="0"/>
              <a:t>23/10/2020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50206-FE6E-48E0-845E-FD57E806DA0D}" type="slidenum">
              <a:rPr lang="en-GB" smtClean="0"/>
              <a:t>‹#›</a:t>
            </a:fld>
            <a:endParaRPr lang="en-GB"/>
          </a:p>
        </p:txBody>
      </p:sp>
      <p:cxnSp>
        <p:nvCxnSpPr>
          <p:cNvPr id="14" name="Straight Connector 13"/>
          <p:cNvCxnSpPr/>
          <p:nvPr/>
        </p:nvCxnSpPr>
        <p:spPr>
          <a:xfrm>
            <a:off x="1278466" y="2354670"/>
            <a:ext cx="659553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828512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38B85-C403-473C-B367-246932021E80}" type="datetimeFigureOut">
              <a:rPr lang="en-GB" smtClean="0"/>
              <a:t>23/10/2020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50206-FE6E-48E0-845E-FD57E806DA0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278888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5" y="1388534"/>
            <a:ext cx="2536798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20062" y="982132"/>
            <a:ext cx="3855539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76865" y="3031065"/>
            <a:ext cx="2536798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38B85-C403-473C-B367-246932021E80}" type="datetimeFigureOut">
              <a:rPr lang="en-GB" smtClean="0"/>
              <a:t>23/10/2020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50206-FE6E-48E0-845E-FD57E806DA0D}" type="slidenum">
              <a:rPr lang="en-GB" smtClean="0"/>
              <a:t>‹#›</a:t>
            </a:fld>
            <a:endParaRPr lang="en-GB"/>
          </a:p>
        </p:txBody>
      </p:sp>
      <p:cxnSp>
        <p:nvCxnSpPr>
          <p:cNvPr id="16" name="Straight Connector 15"/>
          <p:cNvCxnSpPr/>
          <p:nvPr/>
        </p:nvCxnSpPr>
        <p:spPr>
          <a:xfrm>
            <a:off x="1278466" y="2912533"/>
            <a:ext cx="233359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9816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38B85-C403-473C-B367-246932021E80}" type="datetimeFigureOut">
              <a:rPr lang="en-GB" smtClean="0"/>
              <a:t>23/10/2020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50206-FE6E-48E0-845E-FD57E806DA0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126650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5" y="1883832"/>
            <a:ext cx="3632202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069" y="1032933"/>
            <a:ext cx="2929463" cy="4792136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76865" y="3255432"/>
            <a:ext cx="3632201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38B85-C403-473C-B367-246932021E80}" type="datetimeFigureOut">
              <a:rPr lang="en-GB" smtClean="0"/>
              <a:t>23/10/2020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50206-FE6E-48E0-845E-FD57E806DA0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474880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6" y="4815415"/>
            <a:ext cx="6798734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26260" y="1032933"/>
            <a:ext cx="7091482" cy="33612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76866" y="5382153"/>
            <a:ext cx="6798734" cy="49371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38B85-C403-473C-B367-246932021E80}" type="datetimeFigureOut">
              <a:rPr lang="en-GB" smtClean="0"/>
              <a:t>23/10/2020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50206-FE6E-48E0-845E-FD57E806DA0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790924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6" y="906873"/>
            <a:ext cx="6798734" cy="309786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5" y="4275666"/>
            <a:ext cx="6798736" cy="1600202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38B85-C403-473C-B367-246932021E80}" type="datetimeFigureOut">
              <a:rPr lang="en-GB" smtClean="0"/>
              <a:t>23/10/2020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50206-FE6E-48E0-845E-FD57E806DA0D}" type="slidenum">
              <a:rPr lang="en-GB" smtClean="0"/>
              <a:t>‹#›</a:t>
            </a:fld>
            <a:endParaRPr lang="en-GB"/>
          </a:p>
        </p:txBody>
      </p:sp>
      <p:cxnSp>
        <p:nvCxnSpPr>
          <p:cNvPr id="15" name="Straight Connector 14"/>
          <p:cNvCxnSpPr/>
          <p:nvPr/>
        </p:nvCxnSpPr>
        <p:spPr>
          <a:xfrm>
            <a:off x="1278465" y="4140199"/>
            <a:ext cx="6606425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326306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4333" y="982132"/>
            <a:ext cx="6400250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00200" y="3352799"/>
            <a:ext cx="5892798" cy="651933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3" y="4343400"/>
            <a:ext cx="6798738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38B85-C403-473C-B367-246932021E80}" type="datetimeFigureOut">
              <a:rPr lang="en-GB" smtClean="0"/>
              <a:t>23/10/2020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50206-FE6E-48E0-845E-FD57E806DA0D}" type="slidenum">
              <a:rPr lang="en-GB" smtClean="0"/>
              <a:t>‹#›</a:t>
            </a:fld>
            <a:endParaRPr lang="en-GB"/>
          </a:p>
        </p:txBody>
      </p:sp>
      <p:sp>
        <p:nvSpPr>
          <p:cNvPr id="14" name="TextBox 13"/>
          <p:cNvSpPr txBox="1"/>
          <p:nvPr/>
        </p:nvSpPr>
        <p:spPr>
          <a:xfrm>
            <a:off x="849969" y="905362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633503" y="2827870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278466" y="4140199"/>
            <a:ext cx="659553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347868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9" y="3308581"/>
            <a:ext cx="679872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8" y="4777381"/>
            <a:ext cx="679873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38B85-C403-473C-B367-246932021E80}" type="datetimeFigureOut">
              <a:rPr lang="en-GB" smtClean="0"/>
              <a:t>23/10/2020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50206-FE6E-48E0-845E-FD57E806DA0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666610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09416" y="982132"/>
            <a:ext cx="632516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Text Placeholder 2"/>
          <p:cNvSpPr>
            <a:spLocks noGrp="1"/>
          </p:cNvSpPr>
          <p:nvPr>
            <p:ph type="body" idx="13"/>
          </p:nvPr>
        </p:nvSpPr>
        <p:spPr>
          <a:xfrm>
            <a:off x="1176868" y="3639312"/>
            <a:ext cx="6798730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5" y="4529667"/>
            <a:ext cx="6798736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38B85-C403-473C-B367-246932021E80}" type="datetimeFigureOut">
              <a:rPr lang="en-GB" smtClean="0"/>
              <a:t>23/10/2020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50206-FE6E-48E0-845E-FD57E806DA0D}" type="slidenum">
              <a:rPr lang="en-GB" smtClean="0"/>
              <a:t>‹#›</a:t>
            </a:fld>
            <a:endParaRPr lang="en-GB"/>
          </a:p>
        </p:txBody>
      </p:sp>
      <p:sp>
        <p:nvSpPr>
          <p:cNvPr id="12" name="TextBox 11"/>
          <p:cNvSpPr txBox="1"/>
          <p:nvPr/>
        </p:nvSpPr>
        <p:spPr>
          <a:xfrm>
            <a:off x="878060" y="896895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649796" y="260772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278466" y="3429000"/>
            <a:ext cx="659553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158351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5" y="982131"/>
            <a:ext cx="6798734" cy="2294467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3200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3"/>
          </p:nvPr>
        </p:nvSpPr>
        <p:spPr>
          <a:xfrm>
            <a:off x="1176868" y="3566160"/>
            <a:ext cx="6798730" cy="905256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6" y="4470400"/>
            <a:ext cx="6798734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38B85-C403-473C-B367-246932021E80}" type="datetimeFigureOut">
              <a:rPr lang="en-GB" smtClean="0"/>
              <a:t>23/10/2020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50206-FE6E-48E0-845E-FD57E806DA0D}" type="slidenum">
              <a:rPr lang="en-GB" smtClean="0"/>
              <a:t>‹#›</a:t>
            </a:fld>
            <a:endParaRPr lang="en-GB"/>
          </a:p>
        </p:txBody>
      </p:sp>
      <p:cxnSp>
        <p:nvCxnSpPr>
          <p:cNvPr id="15" name="Straight Connector 14"/>
          <p:cNvCxnSpPr/>
          <p:nvPr/>
        </p:nvCxnSpPr>
        <p:spPr>
          <a:xfrm>
            <a:off x="1278469" y="3429000"/>
            <a:ext cx="6606421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634173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76865" y="2490135"/>
            <a:ext cx="6798736" cy="338573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38B85-C403-473C-B367-246932021E80}" type="datetimeFigureOut">
              <a:rPr lang="en-GB" smtClean="0"/>
              <a:t>23/10/2020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50206-FE6E-48E0-845E-FD57E806DA0D}" type="slidenum">
              <a:rPr lang="en-GB" smtClean="0"/>
              <a:t>‹#›</a:t>
            </a:fld>
            <a:endParaRPr lang="en-GB"/>
          </a:p>
        </p:txBody>
      </p:sp>
      <p:cxnSp>
        <p:nvCxnSpPr>
          <p:cNvPr id="14" name="Straight Connector 13"/>
          <p:cNvCxnSpPr/>
          <p:nvPr/>
        </p:nvCxnSpPr>
        <p:spPr>
          <a:xfrm>
            <a:off x="1278466" y="2354670"/>
            <a:ext cx="660642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77573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356667" y="906873"/>
            <a:ext cx="1618930" cy="496899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76867" y="906873"/>
            <a:ext cx="4915509" cy="496899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38B85-C403-473C-B367-246932021E80}" type="datetimeFigureOut">
              <a:rPr lang="en-GB" smtClean="0"/>
              <a:t>23/10/2020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50206-FE6E-48E0-845E-FD57E806DA0D}" type="slidenum">
              <a:rPr lang="en-GB" smtClean="0"/>
              <a:t>‹#›</a:t>
            </a:fld>
            <a:endParaRPr lang="en-GB"/>
          </a:p>
        </p:txBody>
      </p:sp>
      <p:cxnSp>
        <p:nvCxnSpPr>
          <p:cNvPr id="14" name="Straight Connector 13"/>
          <p:cNvCxnSpPr/>
          <p:nvPr/>
        </p:nvCxnSpPr>
        <p:spPr>
          <a:xfrm>
            <a:off x="6245512" y="906873"/>
            <a:ext cx="0" cy="4968993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0197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38B85-C403-473C-B367-246932021E80}" type="datetimeFigureOut">
              <a:rPr lang="en-GB" smtClean="0"/>
              <a:t>23/10/2020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50206-FE6E-48E0-845E-FD57E806DA0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29867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38B85-C403-473C-B367-246932021E80}" type="datetimeFigureOut">
              <a:rPr lang="en-GB" smtClean="0"/>
              <a:t>23/10/2020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50206-FE6E-48E0-845E-FD57E806DA0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23232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38B85-C403-473C-B367-246932021E80}" type="datetimeFigureOut">
              <a:rPr lang="en-GB" smtClean="0"/>
              <a:t>23/10/2020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50206-FE6E-48E0-845E-FD57E806DA0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52701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38B85-C403-473C-B367-246932021E80}" type="datetimeFigureOut">
              <a:rPr lang="en-GB" smtClean="0"/>
              <a:t>23/10/2020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50206-FE6E-48E0-845E-FD57E806DA0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85104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38B85-C403-473C-B367-246932021E80}" type="datetimeFigureOut">
              <a:rPr lang="en-GB" smtClean="0"/>
              <a:t>23/10/2020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50206-FE6E-48E0-845E-FD57E806DA0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89429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38B85-C403-473C-B367-246932021E80}" type="datetimeFigureOut">
              <a:rPr lang="en-GB" smtClean="0"/>
              <a:t>23/10/2020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50206-FE6E-48E0-845E-FD57E806DA0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69123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38B85-C403-473C-B367-246932021E80}" type="datetimeFigureOut">
              <a:rPr lang="en-GB" smtClean="0"/>
              <a:t>23/10/2020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50206-FE6E-48E0-845E-FD57E806DA0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60616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938B85-C403-473C-B367-246932021E80}" type="datetimeFigureOut">
              <a:rPr lang="en-GB" smtClean="0"/>
              <a:t>23/10/2020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150206-FE6E-48E0-845E-FD57E806DA0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70138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9152467" cy="6858000"/>
            <a:chOff x="0" y="0"/>
            <a:chExt cx="9152467" cy="6858000"/>
          </a:xfrm>
        </p:grpSpPr>
        <p:pic>
          <p:nvPicPr>
            <p:cNvPr id="8" name="Picture 7" descr="S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553888" y="542807"/>
              <a:ext cx="8039776" cy="5756392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14240"/>
            <a:stretch/>
          </p:blipFill>
          <p:spPr>
            <a:xfrm>
              <a:off x="0" y="3128434"/>
              <a:ext cx="68580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14240"/>
            <a:stretch/>
          </p:blipFill>
          <p:spPr>
            <a:xfrm>
              <a:off x="8466667" y="3128434"/>
              <a:ext cx="68580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76866" y="915337"/>
            <a:ext cx="6798734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5" y="2490135"/>
            <a:ext cx="6798736" cy="344499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356670" y="5960533"/>
            <a:ext cx="1148283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9B938B85-C403-473C-B367-246932021E80}" type="datetimeFigureOut">
              <a:rPr lang="en-GB" smtClean="0"/>
              <a:t>23/10/2020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76865" y="5960533"/>
            <a:ext cx="510466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80091" y="5960533"/>
            <a:ext cx="39551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F9150206-FE6E-48E0-845E-FD57E806DA0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52273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3" r:id="rId1"/>
    <p:sldLayoutId id="2147483744" r:id="rId2"/>
    <p:sldLayoutId id="2147483745" r:id="rId3"/>
    <p:sldLayoutId id="2147483746" r:id="rId4"/>
    <p:sldLayoutId id="2147483747" r:id="rId5"/>
    <p:sldLayoutId id="2147483748" r:id="rId6"/>
    <p:sldLayoutId id="2147483749" r:id="rId7"/>
    <p:sldLayoutId id="2147483750" r:id="rId8"/>
    <p:sldLayoutId id="2147483751" r:id="rId9"/>
    <p:sldLayoutId id="2147483752" r:id="rId10"/>
    <p:sldLayoutId id="2147483753" r:id="rId11"/>
    <p:sldLayoutId id="2147483754" r:id="rId12"/>
    <p:sldLayoutId id="2147483755" r:id="rId13"/>
    <p:sldLayoutId id="2147483756" r:id="rId14"/>
    <p:sldLayoutId id="2147483757" r:id="rId15"/>
    <p:sldLayoutId id="2147483758" r:id="rId16"/>
    <p:sldLayoutId id="214748375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jpeg"/><Relationship Id="rId5" Type="http://schemas.openxmlformats.org/officeDocument/2006/relationships/image" Target="../media/image28.png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jpeg"/><Relationship Id="rId5" Type="http://schemas.openxmlformats.org/officeDocument/2006/relationships/image" Target="../media/image28.png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jpg"/><Relationship Id="rId4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5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jpeg"/><Relationship Id="rId5" Type="http://schemas.openxmlformats.org/officeDocument/2006/relationships/image" Target="../media/image33.jpeg"/><Relationship Id="rId4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8.png"/><Relationship Id="rId4" Type="http://schemas.openxmlformats.org/officeDocument/2006/relationships/image" Target="../media/image36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0.jpeg"/><Relationship Id="rId5" Type="http://schemas.openxmlformats.org/officeDocument/2006/relationships/image" Target="../media/image39.jpeg"/><Relationship Id="rId4" Type="http://schemas.openxmlformats.org/officeDocument/2006/relationships/image" Target="../media/image38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gif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nl-BE" sz="5400" b="1" dirty="0"/>
              <a:t>Practicum</a:t>
            </a:r>
            <a:r>
              <a:rPr lang="nl-BE" dirty="0"/>
              <a:t/>
            </a:r>
            <a:br>
              <a:rPr lang="nl-BE" dirty="0"/>
            </a:br>
            <a:r>
              <a:rPr lang="nl-BE" sz="3600" dirty="0"/>
              <a:t>The bacterial genome and genetic variation by conjugation</a:t>
            </a:r>
            <a:endParaRPr lang="en-GB" sz="3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4512547"/>
            <a:ext cx="2385262" cy="1080178"/>
          </a:xfrm>
        </p:spPr>
        <p:txBody>
          <a:bodyPr>
            <a:normAutofit fontScale="92500" lnSpcReduction="10000"/>
          </a:bodyPr>
          <a:lstStyle/>
          <a:p>
            <a:pPr algn="l"/>
            <a:r>
              <a:rPr lang="nl-BE" sz="1350" dirty="0"/>
              <a:t>Sofie Thijs, PhD</a:t>
            </a:r>
          </a:p>
          <a:p>
            <a:pPr algn="l"/>
            <a:r>
              <a:rPr lang="nl-BE" sz="1350" dirty="0"/>
              <a:t>Vincent Stevens, PhD student</a:t>
            </a:r>
          </a:p>
          <a:p>
            <a:pPr algn="l"/>
            <a:r>
              <a:rPr lang="nl-BE" sz="1350"/>
              <a:t>Leila Paquay, PhD student</a:t>
            </a:r>
            <a:endParaRPr lang="nl-BE" sz="1350" dirty="0"/>
          </a:p>
          <a:p>
            <a:pPr algn="l"/>
            <a:r>
              <a:rPr lang="nl-BE" sz="1350" dirty="0"/>
              <a:t>23/10/2020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ECD70D98-AC0A-B14A-A4AC-88945B5D145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4036" y="4869711"/>
            <a:ext cx="2454164" cy="1517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2240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extBox 52"/>
          <p:cNvSpPr txBox="1"/>
          <p:nvPr/>
        </p:nvSpPr>
        <p:spPr>
          <a:xfrm>
            <a:off x="227198" y="345370"/>
            <a:ext cx="691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Gel 8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ECE71D11-FEB9-4D44-A95E-87036135F31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4647" y="0"/>
            <a:ext cx="61947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7899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301841"/>
            <a:ext cx="1474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Anneleen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4647" y="671173"/>
            <a:ext cx="6181344" cy="602284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644730" y="237121"/>
            <a:ext cx="1495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i="1" dirty="0" err="1" smtClean="0"/>
              <a:t>Rhizobium</a:t>
            </a:r>
            <a:r>
              <a:rPr lang="nl-BE" dirty="0" smtClean="0"/>
              <a:t> </a:t>
            </a:r>
            <a:r>
              <a:rPr lang="nl-BE" dirty="0" err="1" smtClean="0"/>
              <a:t>sp</a:t>
            </a:r>
            <a:r>
              <a:rPr lang="nl-BE" dirty="0" smtClean="0"/>
              <a:t>.</a:t>
            </a:r>
            <a:endParaRPr lang="en-GB" dirty="0"/>
          </a:p>
        </p:txBody>
      </p:sp>
      <p:sp>
        <p:nvSpPr>
          <p:cNvPr id="8" name="TextBox 7"/>
          <p:cNvSpPr txBox="1"/>
          <p:nvPr/>
        </p:nvSpPr>
        <p:spPr>
          <a:xfrm>
            <a:off x="2029817" y="237121"/>
            <a:ext cx="18705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i="1" dirty="0" err="1" smtClean="0"/>
              <a:t>Ochrobactrum</a:t>
            </a:r>
            <a:r>
              <a:rPr lang="nl-BE" dirty="0"/>
              <a:t> </a:t>
            </a:r>
            <a:r>
              <a:rPr lang="nl-BE" dirty="0" err="1" smtClean="0"/>
              <a:t>sp</a:t>
            </a:r>
            <a:r>
              <a:rPr lang="nl-BE" dirty="0" smtClean="0"/>
              <a:t>.</a:t>
            </a:r>
            <a:endParaRPr lang="en-GB" dirty="0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6899167" y="2951962"/>
            <a:ext cx="10939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993117" y="2744406"/>
            <a:ext cx="769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dirty="0" smtClean="0"/>
              <a:t>12000</a:t>
            </a:r>
            <a:endParaRPr lang="en-GB" dirty="0"/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6705890" y="2069257"/>
            <a:ext cx="659027" cy="82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364917" y="1884591"/>
            <a:ext cx="15393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dirty="0" err="1" smtClean="0"/>
              <a:t>Sheared</a:t>
            </a:r>
            <a:r>
              <a:rPr lang="nl-BE" dirty="0" smtClean="0"/>
              <a:t> </a:t>
            </a:r>
            <a:r>
              <a:rPr lang="nl-BE" dirty="0" err="1" smtClean="0"/>
              <a:t>gDNA</a:t>
            </a:r>
            <a:endParaRPr lang="en-GB" dirty="0"/>
          </a:p>
        </p:txBody>
      </p:sp>
      <p:sp>
        <p:nvSpPr>
          <p:cNvPr id="15" name="TextBox 14"/>
          <p:cNvSpPr txBox="1"/>
          <p:nvPr/>
        </p:nvSpPr>
        <p:spPr>
          <a:xfrm>
            <a:off x="8110137" y="3560995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dirty="0"/>
              <a:t>6</a:t>
            </a:r>
            <a:r>
              <a:rPr lang="nl-BE" dirty="0" smtClean="0"/>
              <a:t>000</a:t>
            </a:r>
            <a:endParaRPr lang="en-GB" dirty="0"/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6899167" y="3745661"/>
            <a:ext cx="10939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8110137" y="387685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dirty="0" smtClean="0"/>
              <a:t>5000</a:t>
            </a:r>
            <a:endParaRPr lang="en-GB" dirty="0"/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6859830" y="4061523"/>
            <a:ext cx="10939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8110137" y="4229515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dirty="0"/>
              <a:t>4</a:t>
            </a:r>
            <a:r>
              <a:rPr lang="nl-BE" dirty="0" smtClean="0"/>
              <a:t>000</a:t>
            </a:r>
            <a:endParaRPr lang="en-GB" dirty="0"/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6956570" y="4414181"/>
            <a:ext cx="10939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8195722" y="2368445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bp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257069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5562" y="503299"/>
            <a:ext cx="7886700" cy="994172"/>
          </a:xfrm>
        </p:spPr>
        <p:txBody>
          <a:bodyPr>
            <a:normAutofit/>
          </a:bodyPr>
          <a:lstStyle/>
          <a:p>
            <a:r>
              <a:rPr lang="nl-BE" sz="2100" dirty="0"/>
              <a:t>Gel </a:t>
            </a:r>
            <a:r>
              <a:rPr lang="nl-BE" sz="2100" dirty="0" err="1"/>
              <a:t>results</a:t>
            </a:r>
            <a:r>
              <a:rPr lang="nl-BE" sz="2100" dirty="0"/>
              <a:t> </a:t>
            </a:r>
            <a:endParaRPr lang="en-GB" sz="2100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783796" y="2395093"/>
            <a:ext cx="7886700" cy="1544772"/>
          </a:xfrm>
        </p:spPr>
        <p:txBody>
          <a:bodyPr>
            <a:normAutofit/>
          </a:bodyPr>
          <a:lstStyle/>
          <a:p>
            <a:pPr lvl="2"/>
            <a:endParaRPr lang="nl-BE" dirty="0"/>
          </a:p>
          <a:p>
            <a:pPr marL="0" indent="0">
              <a:buNone/>
            </a:pPr>
            <a:endParaRPr lang="nl-BE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413060" y="3458405"/>
            <a:ext cx="7886700" cy="1719971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nl-BE" sz="1500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203483" y="1400921"/>
            <a:ext cx="7288779" cy="4558395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BE" sz="1500" dirty="0" err="1"/>
              <a:t>Difficulties</a:t>
            </a:r>
            <a:r>
              <a:rPr lang="nl-BE" sz="1500" dirty="0"/>
              <a:t>?</a:t>
            </a:r>
          </a:p>
          <a:p>
            <a:pPr marL="0" indent="0">
              <a:buNone/>
            </a:pPr>
            <a:r>
              <a:rPr lang="nl-BE" sz="1500" dirty="0" err="1"/>
              <a:t>Can</a:t>
            </a:r>
            <a:r>
              <a:rPr lang="nl-BE" sz="1500" dirty="0"/>
              <a:t> we </a:t>
            </a:r>
            <a:r>
              <a:rPr lang="nl-BE" sz="1500" dirty="0" err="1"/>
              <a:t>estimate</a:t>
            </a:r>
            <a:r>
              <a:rPr lang="nl-BE" sz="1500" dirty="0"/>
              <a:t> </a:t>
            </a:r>
            <a:r>
              <a:rPr lang="nl-BE" sz="1500" dirty="0" err="1"/>
              <a:t>the</a:t>
            </a:r>
            <a:r>
              <a:rPr lang="nl-BE" sz="1500" dirty="0"/>
              <a:t> </a:t>
            </a:r>
            <a:r>
              <a:rPr lang="nl-BE" sz="1500" dirty="0" err="1"/>
              <a:t>chromosome</a:t>
            </a:r>
            <a:r>
              <a:rPr lang="nl-BE" sz="1500" dirty="0"/>
              <a:t> </a:t>
            </a:r>
            <a:r>
              <a:rPr lang="nl-BE" sz="1500" dirty="0" err="1"/>
              <a:t>size</a:t>
            </a:r>
            <a:r>
              <a:rPr lang="nl-BE" sz="1500" dirty="0"/>
              <a:t>? </a:t>
            </a:r>
            <a:r>
              <a:rPr lang="nl-BE" sz="1500" dirty="0" err="1"/>
              <a:t>What’s</a:t>
            </a:r>
            <a:r>
              <a:rPr lang="nl-BE" sz="1500" dirty="0"/>
              <a:t> </a:t>
            </a:r>
            <a:r>
              <a:rPr lang="nl-BE" sz="1500" dirty="0" err="1"/>
              <a:t>odd</a:t>
            </a:r>
            <a:r>
              <a:rPr lang="nl-BE" sz="1500" dirty="0"/>
              <a:t> or </a:t>
            </a:r>
            <a:r>
              <a:rPr lang="nl-BE" sz="1500" dirty="0" err="1"/>
              <a:t>not</a:t>
            </a:r>
            <a:r>
              <a:rPr lang="nl-BE" sz="1500" dirty="0"/>
              <a:t>?</a:t>
            </a:r>
          </a:p>
          <a:p>
            <a:pPr marL="0" indent="0">
              <a:buNone/>
            </a:pPr>
            <a:r>
              <a:rPr lang="nl-BE" sz="1500" dirty="0"/>
              <a:t>Do some of our strains have natural plasmids? </a:t>
            </a:r>
          </a:p>
          <a:p>
            <a:pPr marL="0" indent="0">
              <a:buNone/>
            </a:pPr>
            <a:endParaRPr lang="nl-BE" sz="1500" dirty="0"/>
          </a:p>
          <a:p>
            <a:pPr marL="0" indent="0">
              <a:buNone/>
            </a:pPr>
            <a:endParaRPr lang="nl-BE" sz="1500" dirty="0"/>
          </a:p>
          <a:p>
            <a:pPr marL="0" indent="0">
              <a:buNone/>
            </a:pPr>
            <a:endParaRPr lang="nl-BE" sz="1500" dirty="0"/>
          </a:p>
          <a:p>
            <a:pPr marL="0" indent="0">
              <a:buNone/>
            </a:pPr>
            <a:endParaRPr lang="nl-BE" sz="15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9204" y="3002358"/>
            <a:ext cx="2941003" cy="295695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009955" y="5955929"/>
            <a:ext cx="64823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/>
              <a:t>Figure 1</a:t>
            </a:r>
            <a:r>
              <a:rPr lang="en-GB" sz="1200" dirty="0"/>
              <a:t>: Agarose gel (1.5 %) of </a:t>
            </a:r>
            <a:r>
              <a:rPr lang="en-GB" sz="1200" dirty="0" err="1"/>
              <a:t>gDNA</a:t>
            </a:r>
            <a:r>
              <a:rPr lang="en-GB" sz="1200" dirty="0"/>
              <a:t> and plasmid DNA of </a:t>
            </a:r>
            <a:r>
              <a:rPr lang="en-GB" sz="1200" i="1" dirty="0" err="1"/>
              <a:t>Novosphingobium</a:t>
            </a:r>
            <a:r>
              <a:rPr lang="en-GB" sz="1200" dirty="0"/>
              <a:t> sp. ST904.</a:t>
            </a:r>
          </a:p>
          <a:p>
            <a:r>
              <a:rPr lang="en-GB" sz="1200" dirty="0"/>
              <a:t>Order: 1kB ladder,  gDNA1 = </a:t>
            </a:r>
            <a:r>
              <a:rPr lang="en-GB" sz="1200" i="1" dirty="0" err="1"/>
              <a:t>Novosphingobium</a:t>
            </a:r>
            <a:r>
              <a:rPr lang="en-GB" sz="1200" dirty="0"/>
              <a:t> </a:t>
            </a:r>
            <a:r>
              <a:rPr lang="en-GB" sz="1200" dirty="0" err="1"/>
              <a:t>gDNA</a:t>
            </a:r>
            <a:r>
              <a:rPr lang="en-GB" sz="1200" dirty="0"/>
              <a:t>, Plasmid_1=</a:t>
            </a:r>
          </a:p>
          <a:p>
            <a:r>
              <a:rPr lang="en-GB" sz="1200" i="1" dirty="0" err="1"/>
              <a:t>Novosphingobium</a:t>
            </a:r>
            <a:r>
              <a:rPr lang="en-GB" sz="1200" dirty="0"/>
              <a:t> plasmid DNA, indicated with blue arrows.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B445EEE8-3107-1946-B485-4994E0330F67}"/>
              </a:ext>
            </a:extLst>
          </p:cNvPr>
          <p:cNvSpPr txBox="1"/>
          <p:nvPr/>
        </p:nvSpPr>
        <p:spPr>
          <a:xfrm>
            <a:off x="346841" y="3002358"/>
            <a:ext cx="10091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HOW TO</a:t>
            </a:r>
          </a:p>
          <a:p>
            <a:r>
              <a:rPr lang="en-US" b="1" dirty="0">
                <a:solidFill>
                  <a:srgbClr val="FF0000"/>
                </a:solidFill>
              </a:rPr>
              <a:t>REPORT:</a:t>
            </a:r>
          </a:p>
        </p:txBody>
      </p:sp>
    </p:spTree>
    <p:extLst>
      <p:ext uri="{BB962C8B-B14F-4D97-AF65-F5344CB8AC3E}">
        <p14:creationId xmlns:p14="http://schemas.microsoft.com/office/powerpoint/2010/main" val="3803095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5562" y="503299"/>
            <a:ext cx="7886700" cy="994172"/>
          </a:xfrm>
        </p:spPr>
        <p:txBody>
          <a:bodyPr>
            <a:normAutofit/>
          </a:bodyPr>
          <a:lstStyle/>
          <a:p>
            <a:r>
              <a:rPr lang="nl-BE" sz="2100" b="1" dirty="0"/>
              <a:t>Practicum outline</a:t>
            </a:r>
            <a:endParaRPr lang="en-GB" sz="2100" b="1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1413060" y="2135347"/>
            <a:ext cx="7886700" cy="1544772"/>
          </a:xfrm>
        </p:spPr>
        <p:txBody>
          <a:bodyPr>
            <a:normAutofit/>
          </a:bodyPr>
          <a:lstStyle/>
          <a:p>
            <a:pPr lvl="2"/>
            <a:endParaRPr lang="nl-BE" dirty="0"/>
          </a:p>
          <a:p>
            <a:pPr marL="0" indent="0">
              <a:buNone/>
            </a:pPr>
            <a:endParaRPr lang="nl-BE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413060" y="3458405"/>
            <a:ext cx="7886700" cy="1719971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nl-BE" sz="1500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855221" y="1746151"/>
            <a:ext cx="7288779" cy="4558395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BE" sz="1500" dirty="0"/>
              <a:t>1. </a:t>
            </a:r>
            <a:r>
              <a:rPr lang="nl-BE" sz="1500" dirty="0" err="1"/>
              <a:t>gDNA</a:t>
            </a:r>
            <a:r>
              <a:rPr lang="nl-BE" sz="1500" dirty="0"/>
              <a:t> </a:t>
            </a:r>
            <a:r>
              <a:rPr lang="nl-BE" sz="1500" dirty="0" err="1"/>
              <a:t>and</a:t>
            </a:r>
            <a:r>
              <a:rPr lang="nl-BE" sz="1500" dirty="0"/>
              <a:t> </a:t>
            </a:r>
            <a:r>
              <a:rPr lang="nl-BE" sz="1500" dirty="0" err="1"/>
              <a:t>plasmid</a:t>
            </a:r>
            <a:r>
              <a:rPr lang="nl-BE" sz="1500" dirty="0"/>
              <a:t> </a:t>
            </a:r>
            <a:r>
              <a:rPr lang="nl-BE" sz="1500" dirty="0" err="1"/>
              <a:t>extraction</a:t>
            </a:r>
            <a:endParaRPr lang="nl-BE" sz="1500" dirty="0"/>
          </a:p>
          <a:p>
            <a:endParaRPr lang="nl-BE" sz="1500" dirty="0"/>
          </a:p>
          <a:p>
            <a:pPr marL="0" indent="0">
              <a:buNone/>
            </a:pPr>
            <a:endParaRPr lang="nl-BE" sz="1500" dirty="0"/>
          </a:p>
          <a:p>
            <a:pPr marL="0" indent="0">
              <a:buNone/>
            </a:pPr>
            <a:r>
              <a:rPr lang="nl-BE" sz="1500" dirty="0"/>
              <a:t>2. </a:t>
            </a:r>
            <a:r>
              <a:rPr lang="nl-BE" sz="1500" dirty="0" err="1"/>
              <a:t>Inspect</a:t>
            </a:r>
            <a:r>
              <a:rPr lang="nl-BE" sz="1500" dirty="0"/>
              <a:t> </a:t>
            </a:r>
            <a:r>
              <a:rPr lang="nl-BE" sz="1500" dirty="0" err="1"/>
              <a:t>the</a:t>
            </a:r>
            <a:r>
              <a:rPr lang="nl-BE" sz="1500" dirty="0"/>
              <a:t> gel </a:t>
            </a:r>
            <a:r>
              <a:rPr lang="nl-BE" sz="1500" dirty="0" err="1"/>
              <a:t>results</a:t>
            </a:r>
            <a:endParaRPr lang="nl-BE" sz="1500" dirty="0"/>
          </a:p>
          <a:p>
            <a:pPr marL="0" indent="0">
              <a:buNone/>
            </a:pPr>
            <a:endParaRPr lang="nl-BE" sz="1500" dirty="0"/>
          </a:p>
          <a:p>
            <a:pPr marL="0" indent="0">
              <a:buNone/>
            </a:pPr>
            <a:r>
              <a:rPr lang="nl-BE" sz="1500" dirty="0"/>
              <a:t>3. </a:t>
            </a:r>
            <a:r>
              <a:rPr lang="nl-BE" sz="1500" dirty="0" err="1"/>
              <a:t>Perform</a:t>
            </a:r>
            <a:r>
              <a:rPr lang="nl-BE" sz="1500" dirty="0"/>
              <a:t> a </a:t>
            </a:r>
            <a:r>
              <a:rPr lang="nl-BE" sz="1500" dirty="0" err="1"/>
              <a:t>bacterial</a:t>
            </a:r>
            <a:r>
              <a:rPr lang="nl-BE" sz="1500" dirty="0"/>
              <a:t> </a:t>
            </a:r>
            <a:r>
              <a:rPr lang="nl-BE" sz="1500" dirty="0" err="1"/>
              <a:t>conjugation</a:t>
            </a:r>
            <a:r>
              <a:rPr lang="nl-BE" sz="1500" dirty="0"/>
              <a:t>: let a donor </a:t>
            </a:r>
            <a:r>
              <a:rPr lang="nl-BE" sz="1500" dirty="0" err="1"/>
              <a:t>bacterium</a:t>
            </a:r>
            <a:r>
              <a:rPr lang="nl-BE" sz="1500" dirty="0"/>
              <a:t> exchange </a:t>
            </a:r>
            <a:r>
              <a:rPr lang="nl-BE" sz="1500" dirty="0" err="1"/>
              <a:t>genetic</a:t>
            </a:r>
            <a:r>
              <a:rPr lang="nl-BE" sz="1500" dirty="0"/>
              <a:t> </a:t>
            </a:r>
            <a:r>
              <a:rPr lang="nl-BE" sz="1500" dirty="0" err="1"/>
              <a:t>material</a:t>
            </a:r>
            <a:r>
              <a:rPr lang="nl-BE" sz="1500" dirty="0"/>
              <a:t> </a:t>
            </a:r>
            <a:r>
              <a:rPr lang="nl-BE" sz="1500" dirty="0" err="1"/>
              <a:t>with</a:t>
            </a:r>
            <a:r>
              <a:rPr lang="nl-BE" sz="1500" dirty="0"/>
              <a:t> </a:t>
            </a:r>
            <a:r>
              <a:rPr lang="nl-BE" sz="1500" dirty="0" err="1"/>
              <a:t>your</a:t>
            </a:r>
            <a:r>
              <a:rPr lang="nl-BE" sz="1500" dirty="0"/>
              <a:t> </a:t>
            </a:r>
            <a:r>
              <a:rPr lang="nl-BE" sz="1500" dirty="0" err="1"/>
              <a:t>bacterium</a:t>
            </a:r>
            <a:endParaRPr lang="nl-BE" sz="1500" dirty="0"/>
          </a:p>
          <a:p>
            <a:pPr marL="0" indent="0">
              <a:buNone/>
            </a:pPr>
            <a:r>
              <a:rPr lang="nl-BE" sz="1500" dirty="0"/>
              <a:t/>
            </a:r>
            <a:br>
              <a:rPr lang="nl-BE" sz="1500" dirty="0"/>
            </a:br>
            <a:r>
              <a:rPr lang="nl-BE" sz="1500" dirty="0"/>
              <a:t/>
            </a:r>
            <a:br>
              <a:rPr lang="nl-BE" sz="1500" dirty="0"/>
            </a:br>
            <a:r>
              <a:rPr lang="nl-BE" sz="1500" dirty="0"/>
              <a:t>4. </a:t>
            </a:r>
            <a:r>
              <a:rPr lang="nl-BE" sz="1500" dirty="0" err="1"/>
              <a:t>Evaluate</a:t>
            </a:r>
            <a:r>
              <a:rPr lang="nl-BE" sz="1500" dirty="0"/>
              <a:t> </a:t>
            </a:r>
            <a:r>
              <a:rPr lang="nl-BE" sz="1500" dirty="0" err="1"/>
              <a:t>the</a:t>
            </a:r>
            <a:r>
              <a:rPr lang="nl-BE" sz="1500" dirty="0"/>
              <a:t> </a:t>
            </a:r>
            <a:r>
              <a:rPr lang="nl-BE" sz="1500" dirty="0" err="1"/>
              <a:t>outcome</a:t>
            </a:r>
            <a:r>
              <a:rPr lang="nl-BE" sz="1500" dirty="0"/>
              <a:t> of </a:t>
            </a:r>
            <a:r>
              <a:rPr lang="nl-BE" sz="1500" dirty="0" err="1"/>
              <a:t>genetic</a:t>
            </a:r>
            <a:r>
              <a:rPr lang="nl-BE" sz="1500" dirty="0"/>
              <a:t> exchange </a:t>
            </a:r>
            <a:r>
              <a:rPr lang="nl-BE" sz="1500" dirty="0" err="1"/>
              <a:t>by</a:t>
            </a:r>
            <a:r>
              <a:rPr lang="nl-BE" sz="1500" dirty="0"/>
              <a:t> </a:t>
            </a:r>
            <a:r>
              <a:rPr lang="nl-BE" sz="1500" dirty="0" err="1"/>
              <a:t>plasmid</a:t>
            </a:r>
            <a:r>
              <a:rPr lang="nl-BE" sz="1500" dirty="0"/>
              <a:t> </a:t>
            </a:r>
            <a:r>
              <a:rPr lang="nl-BE" sz="1500" dirty="0" err="1"/>
              <a:t>extraction</a:t>
            </a:r>
            <a:r>
              <a:rPr lang="nl-BE" sz="1500" dirty="0"/>
              <a:t>, </a:t>
            </a:r>
            <a:r>
              <a:rPr lang="nl-BE" sz="1500" dirty="0" err="1"/>
              <a:t>agarose</a:t>
            </a:r>
            <a:r>
              <a:rPr lang="nl-BE" sz="1500" dirty="0"/>
              <a:t> gel </a:t>
            </a:r>
            <a:r>
              <a:rPr lang="nl-BE" sz="1500" dirty="0" err="1"/>
              <a:t>and</a:t>
            </a:r>
            <a:r>
              <a:rPr lang="nl-BE" sz="1500" dirty="0"/>
              <a:t> </a:t>
            </a:r>
            <a:r>
              <a:rPr lang="nl-BE" sz="1500" dirty="0" err="1"/>
              <a:t>fluorescence</a:t>
            </a:r>
            <a:r>
              <a:rPr lang="nl-BE" sz="1500" dirty="0"/>
              <a:t> microscopy</a:t>
            </a:r>
          </a:p>
          <a:p>
            <a:pPr marL="0" indent="0">
              <a:buNone/>
            </a:pPr>
            <a:endParaRPr lang="nl-BE" sz="1500" dirty="0"/>
          </a:p>
          <a:p>
            <a:pPr marL="0" indent="0">
              <a:buNone/>
            </a:pPr>
            <a:r>
              <a:rPr lang="nl-BE" sz="1500" dirty="0"/>
              <a:t>5. Inspect gel results, closing discussion of the practicum and more information about the written report</a:t>
            </a:r>
          </a:p>
          <a:p>
            <a:pPr marL="0" indent="0">
              <a:buNone/>
            </a:pPr>
            <a:endParaRPr lang="nl-BE" sz="1500" dirty="0"/>
          </a:p>
          <a:p>
            <a:pPr marL="0" indent="0">
              <a:buNone/>
            </a:pPr>
            <a:endParaRPr lang="nl-BE" sz="1500" dirty="0"/>
          </a:p>
        </p:txBody>
      </p:sp>
      <p:sp>
        <p:nvSpPr>
          <p:cNvPr id="8" name="TextBox 7"/>
          <p:cNvSpPr txBox="1"/>
          <p:nvPr/>
        </p:nvSpPr>
        <p:spPr>
          <a:xfrm>
            <a:off x="787064" y="1730708"/>
            <a:ext cx="86017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1350" dirty="0">
                <a:solidFill>
                  <a:schemeClr val="accent2">
                    <a:lumMod val="75000"/>
                  </a:schemeClr>
                </a:solidFill>
              </a:rPr>
              <a:t>Yesterday</a:t>
            </a:r>
            <a:endParaRPr lang="en-GB" sz="135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77169" y="2689344"/>
            <a:ext cx="59567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1350" dirty="0">
                <a:solidFill>
                  <a:schemeClr val="accent2">
                    <a:lumMod val="75000"/>
                  </a:schemeClr>
                </a:solidFill>
              </a:rPr>
              <a:t>Today</a:t>
            </a:r>
            <a:endParaRPr lang="en-GB" sz="135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87064" y="3416853"/>
            <a:ext cx="59567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1350" dirty="0">
                <a:solidFill>
                  <a:schemeClr val="accent2">
                    <a:lumMod val="75000"/>
                  </a:schemeClr>
                </a:solidFill>
              </a:rPr>
              <a:t>Today</a:t>
            </a:r>
            <a:endParaRPr lang="en-GB" sz="135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77169" y="4339338"/>
            <a:ext cx="76495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1350" dirty="0" err="1">
                <a:solidFill>
                  <a:schemeClr val="accent2">
                    <a:lumMod val="75000"/>
                  </a:schemeClr>
                </a:solidFill>
              </a:rPr>
              <a:t>Monday</a:t>
            </a:r>
            <a:endParaRPr lang="en-GB" sz="135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77169" y="5219786"/>
            <a:ext cx="75424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1350" dirty="0" err="1">
                <a:solidFill>
                  <a:schemeClr val="accent2">
                    <a:lumMod val="75000"/>
                  </a:schemeClr>
                </a:solidFill>
              </a:rPr>
              <a:t>Tuesday</a:t>
            </a:r>
            <a:endParaRPr lang="en-GB" sz="135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FBE70704-F246-2747-99E2-0D5C04BA6A73}"/>
              </a:ext>
            </a:extLst>
          </p:cNvPr>
          <p:cNvSpPr/>
          <p:nvPr/>
        </p:nvSpPr>
        <p:spPr>
          <a:xfrm>
            <a:off x="787064" y="3329667"/>
            <a:ext cx="8003760" cy="73964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16916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3059" y="501746"/>
            <a:ext cx="8019555" cy="994172"/>
          </a:xfrm>
        </p:spPr>
        <p:txBody>
          <a:bodyPr>
            <a:normAutofit/>
          </a:bodyPr>
          <a:lstStyle/>
          <a:p>
            <a:r>
              <a:rPr lang="nl-BE" sz="2700" dirty="0"/>
              <a:t>Most of </a:t>
            </a:r>
            <a:r>
              <a:rPr lang="nl-BE" sz="2700" dirty="0" err="1"/>
              <a:t>the</a:t>
            </a:r>
            <a:r>
              <a:rPr lang="nl-BE" sz="2700" dirty="0"/>
              <a:t> </a:t>
            </a:r>
            <a:r>
              <a:rPr lang="nl-BE" sz="2700" dirty="0" err="1"/>
              <a:t>times</a:t>
            </a:r>
            <a:r>
              <a:rPr lang="nl-BE" sz="2700" dirty="0"/>
              <a:t> </a:t>
            </a:r>
            <a:r>
              <a:rPr lang="nl-BE" sz="2700" dirty="0" err="1"/>
              <a:t>bacteria</a:t>
            </a:r>
            <a:r>
              <a:rPr lang="nl-BE" sz="2700" dirty="0"/>
              <a:t> reproduce </a:t>
            </a:r>
            <a:r>
              <a:rPr lang="nl-BE" sz="2700" dirty="0" err="1"/>
              <a:t>by</a:t>
            </a:r>
            <a:r>
              <a:rPr lang="nl-BE" sz="2700" dirty="0"/>
              <a:t> </a:t>
            </a:r>
            <a:r>
              <a:rPr lang="nl-BE" sz="2700" dirty="0" err="1"/>
              <a:t>clonal</a:t>
            </a:r>
            <a:r>
              <a:rPr lang="nl-BE" sz="2700" dirty="0"/>
              <a:t> </a:t>
            </a:r>
            <a:r>
              <a:rPr lang="nl-BE" sz="2700" dirty="0" err="1"/>
              <a:t>reproduction</a:t>
            </a:r>
            <a:endParaRPr lang="en-GB" sz="1500" dirty="0"/>
          </a:p>
        </p:txBody>
      </p:sp>
      <p:sp>
        <p:nvSpPr>
          <p:cNvPr id="10" name="TextBox 9"/>
          <p:cNvSpPr txBox="1"/>
          <p:nvPr/>
        </p:nvSpPr>
        <p:spPr>
          <a:xfrm>
            <a:off x="612607" y="2541378"/>
            <a:ext cx="196716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 err="1"/>
              <a:t>Bacteria</a:t>
            </a:r>
            <a:r>
              <a:rPr lang="nl-BE" dirty="0"/>
              <a:t> reproduce </a:t>
            </a:r>
            <a:r>
              <a:rPr lang="nl-BE" dirty="0" err="1"/>
              <a:t>by</a:t>
            </a:r>
            <a:r>
              <a:rPr lang="nl-BE" dirty="0"/>
              <a:t> </a:t>
            </a:r>
            <a:r>
              <a:rPr lang="nl-BE" dirty="0" err="1"/>
              <a:t>binary</a:t>
            </a:r>
            <a:r>
              <a:rPr lang="nl-BE" dirty="0"/>
              <a:t> </a:t>
            </a:r>
            <a:r>
              <a:rPr lang="nl-BE" dirty="0" err="1"/>
              <a:t>fission</a:t>
            </a:r>
            <a:endParaRPr lang="nl-BE" dirty="0"/>
          </a:p>
          <a:p>
            <a:endParaRPr lang="nl-BE" dirty="0"/>
          </a:p>
          <a:p>
            <a:r>
              <a:rPr lang="nl-BE" dirty="0" err="1"/>
              <a:t>Binary</a:t>
            </a:r>
            <a:r>
              <a:rPr lang="nl-BE" dirty="0"/>
              <a:t> </a:t>
            </a:r>
            <a:r>
              <a:rPr lang="nl-BE" dirty="0" err="1"/>
              <a:t>fission</a:t>
            </a:r>
            <a:r>
              <a:rPr lang="nl-BE" dirty="0"/>
              <a:t> </a:t>
            </a:r>
            <a:r>
              <a:rPr lang="nl-BE" dirty="0" err="1"/>
              <a:t>involves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copying</a:t>
            </a:r>
            <a:r>
              <a:rPr lang="nl-BE" dirty="0"/>
              <a:t> of DNA 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splitting</a:t>
            </a:r>
            <a:r>
              <a:rPr lang="nl-BE" dirty="0"/>
              <a:t> in 2 new </a:t>
            </a:r>
            <a:r>
              <a:rPr lang="nl-BE" dirty="0" err="1"/>
              <a:t>cells</a:t>
            </a:r>
            <a:endParaRPr lang="en-GB" dirty="0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5907833" y="2364206"/>
            <a:ext cx="0" cy="28334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017388" y="2671011"/>
            <a:ext cx="168828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1350" dirty="0" err="1">
                <a:solidFill>
                  <a:schemeClr val="accent2">
                    <a:lumMod val="75000"/>
                  </a:schemeClr>
                </a:solidFill>
              </a:rPr>
              <a:t>Vertical</a:t>
            </a:r>
            <a:r>
              <a:rPr lang="nl-BE" sz="1350" dirty="0">
                <a:solidFill>
                  <a:schemeClr val="accent2">
                    <a:lumMod val="75000"/>
                  </a:schemeClr>
                </a:solidFill>
              </a:rPr>
              <a:t> gene transfer</a:t>
            </a:r>
            <a:endParaRPr lang="en-GB" sz="135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797812" y="2033065"/>
            <a:ext cx="99899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1350" dirty="0" err="1">
                <a:solidFill>
                  <a:schemeClr val="accent2">
                    <a:lumMod val="75000"/>
                  </a:schemeClr>
                </a:solidFill>
              </a:rPr>
              <a:t>Mother</a:t>
            </a:r>
            <a:r>
              <a:rPr lang="nl-BE" sz="135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nl-BE" sz="1350" dirty="0" err="1">
                <a:solidFill>
                  <a:schemeClr val="accent2">
                    <a:lumMod val="75000"/>
                  </a:schemeClr>
                </a:solidFill>
              </a:rPr>
              <a:t>cell</a:t>
            </a:r>
            <a:endParaRPr lang="en-GB" sz="135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792242" y="5197642"/>
            <a:ext cx="111896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1350" dirty="0" err="1">
                <a:solidFill>
                  <a:schemeClr val="accent2">
                    <a:lumMod val="75000"/>
                  </a:schemeClr>
                </a:solidFill>
              </a:rPr>
              <a:t>Daughter</a:t>
            </a:r>
            <a:r>
              <a:rPr lang="nl-BE" sz="135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nl-BE" sz="1350" dirty="0" err="1">
                <a:solidFill>
                  <a:schemeClr val="accent2">
                    <a:lumMod val="75000"/>
                  </a:schemeClr>
                </a:solidFill>
              </a:rPr>
              <a:t>cell</a:t>
            </a:r>
            <a:endParaRPr lang="nl-BE" sz="1350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18434" name="Picture 2" descr="Image result for clonal bacteria reproduction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10"/>
          <a:stretch/>
        </p:blipFill>
        <p:spPr bwMode="auto">
          <a:xfrm>
            <a:off x="2848066" y="1756861"/>
            <a:ext cx="2560290" cy="404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3323632" y="5822358"/>
            <a:ext cx="160915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1350" dirty="0" err="1">
                <a:solidFill>
                  <a:schemeClr val="accent2">
                    <a:lumMod val="75000"/>
                  </a:schemeClr>
                </a:solidFill>
              </a:rPr>
              <a:t>Genetically</a:t>
            </a:r>
            <a:r>
              <a:rPr lang="nl-BE" sz="135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nl-BE" sz="1350" dirty="0" err="1">
                <a:solidFill>
                  <a:schemeClr val="accent2">
                    <a:lumMod val="75000"/>
                  </a:schemeClr>
                </a:solidFill>
              </a:rPr>
              <a:t>identical</a:t>
            </a:r>
            <a:endParaRPr lang="nl-BE" sz="135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4737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7" grpId="0"/>
      <p:bldP spid="18" grpId="0"/>
      <p:bldP spid="1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3059" y="501746"/>
            <a:ext cx="8019555" cy="994172"/>
          </a:xfrm>
        </p:spPr>
        <p:txBody>
          <a:bodyPr>
            <a:normAutofit/>
          </a:bodyPr>
          <a:lstStyle/>
          <a:p>
            <a:r>
              <a:rPr lang="nl-BE" sz="2700" dirty="0"/>
              <a:t>But! </a:t>
            </a:r>
            <a:r>
              <a:rPr lang="nl-BE" sz="2700" dirty="0" err="1"/>
              <a:t>Bacteria</a:t>
            </a:r>
            <a:r>
              <a:rPr lang="nl-BE" sz="2700" dirty="0"/>
              <a:t> </a:t>
            </a:r>
            <a:r>
              <a:rPr lang="nl-BE" sz="2700" dirty="0" err="1"/>
              <a:t>can</a:t>
            </a:r>
            <a:r>
              <a:rPr lang="nl-BE" sz="2700" dirty="0"/>
              <a:t> </a:t>
            </a:r>
            <a:r>
              <a:rPr lang="nl-BE" sz="2700" dirty="0" err="1"/>
              <a:t>also</a:t>
            </a:r>
            <a:r>
              <a:rPr lang="nl-BE" sz="2700" dirty="0"/>
              <a:t> exchange </a:t>
            </a:r>
            <a:r>
              <a:rPr lang="nl-BE" sz="2700" dirty="0" err="1"/>
              <a:t>genetic</a:t>
            </a:r>
            <a:r>
              <a:rPr lang="nl-BE" sz="2700" dirty="0"/>
              <a:t> information </a:t>
            </a:r>
            <a:r>
              <a:rPr lang="nl-BE" sz="2700" dirty="0" err="1"/>
              <a:t>with</a:t>
            </a:r>
            <a:r>
              <a:rPr lang="nl-BE" sz="2700" dirty="0"/>
              <a:t> </a:t>
            </a:r>
            <a:r>
              <a:rPr lang="nl-BE" sz="2700" dirty="0" err="1"/>
              <a:t>neighbouring</a:t>
            </a:r>
            <a:r>
              <a:rPr lang="nl-BE" sz="2700" dirty="0"/>
              <a:t> </a:t>
            </a:r>
            <a:r>
              <a:rPr lang="nl-BE" sz="2700" dirty="0" err="1"/>
              <a:t>bacteria</a:t>
            </a:r>
            <a:r>
              <a:rPr lang="nl-BE" sz="2700" dirty="0"/>
              <a:t> in </a:t>
            </a:r>
            <a:r>
              <a:rPr lang="nl-BE" sz="2700" dirty="0" err="1"/>
              <a:t>their</a:t>
            </a:r>
            <a:r>
              <a:rPr lang="nl-BE" sz="2700" dirty="0"/>
              <a:t> environment</a:t>
            </a:r>
            <a:endParaRPr lang="en-GB" sz="1500" dirty="0"/>
          </a:p>
        </p:txBody>
      </p:sp>
      <p:pic>
        <p:nvPicPr>
          <p:cNvPr id="11" name="Picture 4" descr="Risultati immagini per bacterial transduct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1016" y="2004494"/>
            <a:ext cx="5194573" cy="4568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129553" y="1635162"/>
            <a:ext cx="722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dirty="0"/>
              <a:t>How?</a:t>
            </a:r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4DEFDB99-0CDF-E444-88BC-F232DC05D9A8}"/>
              </a:ext>
            </a:extLst>
          </p:cNvPr>
          <p:cNvSpPr txBox="1"/>
          <p:nvPr/>
        </p:nvSpPr>
        <p:spPr>
          <a:xfrm>
            <a:off x="6942866" y="3196458"/>
            <a:ext cx="899605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nl-BE" dirty="0" err="1"/>
              <a:t>This</a:t>
            </a:r>
            <a:r>
              <a:rPr lang="nl-BE" dirty="0"/>
              <a:t> lab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824503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03976" y="324807"/>
            <a:ext cx="8019555" cy="994172"/>
          </a:xfrm>
        </p:spPr>
        <p:txBody>
          <a:bodyPr>
            <a:normAutofit/>
          </a:bodyPr>
          <a:lstStyle/>
          <a:p>
            <a:r>
              <a:rPr lang="nl-BE" sz="2700" dirty="0" err="1"/>
              <a:t>Conjugation</a:t>
            </a:r>
            <a:endParaRPr lang="en-GB" sz="1500" dirty="0"/>
          </a:p>
        </p:txBody>
      </p:sp>
      <p:sp>
        <p:nvSpPr>
          <p:cNvPr id="11" name="CasellaDiTesto 3"/>
          <p:cNvSpPr txBox="1"/>
          <p:nvPr/>
        </p:nvSpPr>
        <p:spPr>
          <a:xfrm>
            <a:off x="1960169" y="1435368"/>
            <a:ext cx="70123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Transfer of DNA from one bacterium via sexual pilus and requires direct cell-to-cell contact</a:t>
            </a:r>
            <a:endParaRPr lang="en-GB" dirty="0"/>
          </a:p>
        </p:txBody>
      </p:sp>
      <p:pic>
        <p:nvPicPr>
          <p:cNvPr id="1026" name="Picture 2" descr="Image result for conjugat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625" y="-22346"/>
            <a:ext cx="1655227" cy="1655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Risultati immagini per conjugation and recombination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56439"/>
          <a:stretch/>
        </p:blipFill>
        <p:spPr bwMode="auto">
          <a:xfrm>
            <a:off x="742278" y="3247774"/>
            <a:ext cx="7873522" cy="1722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742278" y="2676441"/>
            <a:ext cx="36527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1600" b="1" dirty="0" err="1"/>
              <a:t>Conjugation</a:t>
            </a:r>
            <a:r>
              <a:rPr lang="nl-BE" sz="1600" b="1" dirty="0"/>
              <a:t> </a:t>
            </a:r>
            <a:r>
              <a:rPr lang="nl-BE" sz="1600" b="1" dirty="0" err="1"/>
              <a:t>and</a:t>
            </a:r>
            <a:r>
              <a:rPr lang="nl-BE" sz="1600" b="1" dirty="0"/>
              <a:t> transfer of </a:t>
            </a:r>
            <a:r>
              <a:rPr lang="nl-BE" sz="1600" b="1" dirty="0" err="1"/>
              <a:t>an</a:t>
            </a:r>
            <a:r>
              <a:rPr lang="nl-BE" sz="1600" b="1" dirty="0"/>
              <a:t> F-</a:t>
            </a:r>
            <a:r>
              <a:rPr lang="nl-BE" sz="1600" b="1" dirty="0" err="1"/>
              <a:t>plasmid</a:t>
            </a:r>
            <a:endParaRPr lang="en-GB" sz="1600" b="1" dirty="0"/>
          </a:p>
        </p:txBody>
      </p:sp>
    </p:spTree>
    <p:extLst>
      <p:ext uri="{BB962C8B-B14F-4D97-AF65-F5344CB8AC3E}">
        <p14:creationId xmlns:p14="http://schemas.microsoft.com/office/powerpoint/2010/main" val="17489801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0473" y="196167"/>
            <a:ext cx="8019555" cy="994172"/>
          </a:xfrm>
        </p:spPr>
        <p:txBody>
          <a:bodyPr>
            <a:normAutofit/>
          </a:bodyPr>
          <a:lstStyle/>
          <a:p>
            <a:r>
              <a:rPr lang="nl-BE" sz="2700" dirty="0"/>
              <a:t>F-</a:t>
            </a:r>
            <a:r>
              <a:rPr lang="nl-BE" sz="2700" dirty="0" err="1"/>
              <a:t>plasmid</a:t>
            </a:r>
            <a:r>
              <a:rPr lang="nl-BE" sz="2700" dirty="0"/>
              <a:t> (</a:t>
            </a:r>
            <a:r>
              <a:rPr lang="nl-BE" sz="2700" dirty="0" err="1"/>
              <a:t>conjugative</a:t>
            </a:r>
            <a:r>
              <a:rPr lang="nl-BE" sz="2700" dirty="0"/>
              <a:t> </a:t>
            </a:r>
            <a:r>
              <a:rPr lang="nl-BE" sz="2700" dirty="0" err="1"/>
              <a:t>plasmid</a:t>
            </a:r>
            <a:r>
              <a:rPr lang="nl-BE" sz="2700" dirty="0"/>
              <a:t>)</a:t>
            </a:r>
            <a:endParaRPr lang="en-GB" sz="1500" dirty="0"/>
          </a:p>
        </p:txBody>
      </p:sp>
      <p:pic>
        <p:nvPicPr>
          <p:cNvPr id="7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6226" y="1785239"/>
            <a:ext cx="5186013" cy="395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kstvak 5"/>
          <p:cNvSpPr txBox="1"/>
          <p:nvPr/>
        </p:nvSpPr>
        <p:spPr>
          <a:xfrm>
            <a:off x="2046846" y="5888406"/>
            <a:ext cx="5093335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/>
              <a:t>Takes </a:t>
            </a:r>
            <a:r>
              <a:rPr lang="nl-BE" dirty="0" err="1"/>
              <a:t>about</a:t>
            </a:r>
            <a:r>
              <a:rPr lang="nl-BE" dirty="0"/>
              <a:t> 5 min </a:t>
            </a:r>
            <a:r>
              <a:rPr lang="nl-BE" dirty="0" err="1"/>
              <a:t>to</a:t>
            </a:r>
            <a:r>
              <a:rPr lang="nl-BE" dirty="0"/>
              <a:t> transfer a vector of 100 </a:t>
            </a:r>
            <a:r>
              <a:rPr lang="nl-BE" dirty="0" err="1"/>
              <a:t>kb</a:t>
            </a:r>
            <a:endParaRPr lang="nl-BE" dirty="0"/>
          </a:p>
          <a:p>
            <a:endParaRPr lang="nl-BE" sz="1600" dirty="0"/>
          </a:p>
        </p:txBody>
      </p:sp>
      <p:sp>
        <p:nvSpPr>
          <p:cNvPr id="3" name="Rectangle 2"/>
          <p:cNvSpPr/>
          <p:nvPr/>
        </p:nvSpPr>
        <p:spPr>
          <a:xfrm>
            <a:off x="5476444" y="532443"/>
            <a:ext cx="2548760" cy="1200329"/>
          </a:xfrm>
          <a:prstGeom prst="rect">
            <a:avLst/>
          </a:prstGeom>
          <a:ln>
            <a:solidFill>
              <a:srgbClr val="7030A0"/>
            </a:solidFill>
          </a:ln>
        </p:spPr>
        <p:txBody>
          <a:bodyPr wrap="square">
            <a:spAutoFit/>
          </a:bodyPr>
          <a:lstStyle/>
          <a:p>
            <a:r>
              <a:rPr lang="nl-BE" sz="1200" dirty="0" err="1"/>
              <a:t>Relaxase</a:t>
            </a:r>
            <a:r>
              <a:rPr lang="nl-BE" sz="1200" dirty="0"/>
              <a:t> gene (</a:t>
            </a:r>
            <a:r>
              <a:rPr lang="nl-BE" sz="1200" dirty="0" err="1"/>
              <a:t>TraI</a:t>
            </a:r>
            <a:r>
              <a:rPr lang="nl-BE" sz="1200" dirty="0"/>
              <a:t>): </a:t>
            </a:r>
            <a:r>
              <a:rPr lang="nl-BE" sz="1200" dirty="0" err="1"/>
              <a:t>enzyme</a:t>
            </a:r>
            <a:r>
              <a:rPr lang="nl-BE" sz="1200" dirty="0"/>
              <a:t> </a:t>
            </a:r>
            <a:r>
              <a:rPr lang="nl-BE" sz="1200" dirty="0" err="1"/>
              <a:t>creates</a:t>
            </a:r>
            <a:r>
              <a:rPr lang="nl-BE" sz="1200" dirty="0"/>
              <a:t> a </a:t>
            </a:r>
            <a:r>
              <a:rPr lang="nl-BE" sz="1200" dirty="0" err="1"/>
              <a:t>nick</a:t>
            </a:r>
            <a:r>
              <a:rPr lang="nl-BE" sz="1200" dirty="0"/>
              <a:t> in </a:t>
            </a:r>
            <a:r>
              <a:rPr lang="nl-BE" sz="1200" dirty="0" err="1"/>
              <a:t>one</a:t>
            </a:r>
            <a:r>
              <a:rPr lang="nl-BE" sz="1200" dirty="0"/>
              <a:t> of </a:t>
            </a:r>
            <a:r>
              <a:rPr lang="nl-BE" sz="1200" dirty="0" err="1"/>
              <a:t>the</a:t>
            </a:r>
            <a:r>
              <a:rPr lang="nl-BE" sz="1200" dirty="0"/>
              <a:t> </a:t>
            </a:r>
            <a:r>
              <a:rPr lang="nl-BE" sz="1200" dirty="0" err="1"/>
              <a:t>strands</a:t>
            </a:r>
            <a:r>
              <a:rPr lang="nl-BE" sz="1200" dirty="0"/>
              <a:t> of </a:t>
            </a:r>
            <a:r>
              <a:rPr lang="nl-BE" sz="1200" dirty="0" err="1"/>
              <a:t>the</a:t>
            </a:r>
            <a:r>
              <a:rPr lang="nl-BE" sz="1200" dirty="0"/>
              <a:t> </a:t>
            </a:r>
            <a:r>
              <a:rPr lang="nl-BE" sz="1200" dirty="0" err="1"/>
              <a:t>plasmid</a:t>
            </a:r>
            <a:r>
              <a:rPr lang="nl-BE" sz="1200" dirty="0"/>
              <a:t> at </a:t>
            </a:r>
            <a:r>
              <a:rPr lang="nl-BE" sz="1200" dirty="0" err="1"/>
              <a:t>oriT</a:t>
            </a:r>
            <a:endParaRPr lang="nl-BE" sz="1200" dirty="0"/>
          </a:p>
          <a:p>
            <a:r>
              <a:rPr lang="nl-BE" sz="1200" dirty="0"/>
              <a:t>Type 4 </a:t>
            </a:r>
            <a:r>
              <a:rPr lang="nl-BE" sz="1200" dirty="0" err="1"/>
              <a:t>coupling</a:t>
            </a:r>
            <a:r>
              <a:rPr lang="nl-BE" sz="1200" dirty="0"/>
              <a:t> </a:t>
            </a:r>
            <a:r>
              <a:rPr lang="nl-BE" sz="1200" dirty="0" err="1"/>
              <a:t>protein</a:t>
            </a:r>
            <a:r>
              <a:rPr lang="nl-BE" sz="1200" dirty="0"/>
              <a:t> (</a:t>
            </a:r>
            <a:r>
              <a:rPr lang="nl-BE" sz="1200" dirty="0" err="1"/>
              <a:t>regulatory</a:t>
            </a:r>
            <a:r>
              <a:rPr lang="nl-BE" sz="1200" dirty="0"/>
              <a:t>)</a:t>
            </a:r>
          </a:p>
          <a:p>
            <a:r>
              <a:rPr lang="nl-BE" sz="1200" dirty="0"/>
              <a:t>Type 4 secretion system: channel </a:t>
            </a:r>
          </a:p>
          <a:p>
            <a:r>
              <a:rPr lang="nl-BE" sz="1200" dirty="0" err="1"/>
              <a:t>Pilus</a:t>
            </a:r>
            <a:r>
              <a:rPr lang="nl-BE" sz="1200" dirty="0"/>
              <a:t> </a:t>
            </a:r>
            <a:r>
              <a:rPr lang="nl-BE" sz="1200" dirty="0" err="1"/>
              <a:t>genes</a:t>
            </a:r>
            <a:endParaRPr lang="nl-BE" sz="1200" dirty="0"/>
          </a:p>
        </p:txBody>
      </p:sp>
      <p:sp>
        <p:nvSpPr>
          <p:cNvPr id="12" name="Oval 11"/>
          <p:cNvSpPr/>
          <p:nvPr/>
        </p:nvSpPr>
        <p:spPr>
          <a:xfrm>
            <a:off x="3163091" y="2275205"/>
            <a:ext cx="1430423" cy="710005"/>
          </a:xfrm>
          <a:prstGeom prst="ellipse">
            <a:avLst/>
          </a:prstGeom>
          <a:noFill/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Oval 13"/>
          <p:cNvSpPr/>
          <p:nvPr/>
        </p:nvSpPr>
        <p:spPr>
          <a:xfrm>
            <a:off x="5212665" y="2058925"/>
            <a:ext cx="2360719" cy="844968"/>
          </a:xfrm>
          <a:prstGeom prst="ellipse">
            <a:avLst/>
          </a:prstGeom>
          <a:noFill/>
          <a:ln>
            <a:solidFill>
              <a:srgbClr val="FB85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Oval 14"/>
          <p:cNvSpPr/>
          <p:nvPr/>
        </p:nvSpPr>
        <p:spPr>
          <a:xfrm>
            <a:off x="5476443" y="3053434"/>
            <a:ext cx="1569815" cy="1163564"/>
          </a:xfrm>
          <a:prstGeom prst="ellipse">
            <a:avLst/>
          </a:prstGeom>
          <a:noFill/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Oval 15"/>
          <p:cNvSpPr/>
          <p:nvPr/>
        </p:nvSpPr>
        <p:spPr>
          <a:xfrm>
            <a:off x="4282343" y="4321932"/>
            <a:ext cx="2462702" cy="1163564"/>
          </a:xfrm>
          <a:prstGeom prst="ellipse">
            <a:avLst/>
          </a:prstGeom>
          <a:noFill/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22724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2" grpId="0" animBg="1"/>
      <p:bldP spid="14" grpId="0" animBg="1"/>
      <p:bldP spid="15" grpId="0" animBg="1"/>
      <p:bldP spid="1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1850" y="234285"/>
            <a:ext cx="8019555" cy="994172"/>
          </a:xfrm>
        </p:spPr>
        <p:txBody>
          <a:bodyPr>
            <a:normAutofit/>
          </a:bodyPr>
          <a:lstStyle/>
          <a:p>
            <a:r>
              <a:rPr lang="nl-BE" sz="2700" dirty="0" err="1"/>
              <a:t>Triparental</a:t>
            </a:r>
            <a:r>
              <a:rPr lang="nl-BE" sz="2700" dirty="0"/>
              <a:t> </a:t>
            </a:r>
            <a:r>
              <a:rPr lang="nl-BE" sz="2700" dirty="0" err="1"/>
              <a:t>conjugation</a:t>
            </a:r>
            <a:endParaRPr lang="en-GB" sz="1500" dirty="0"/>
          </a:p>
        </p:txBody>
      </p:sp>
      <p:sp>
        <p:nvSpPr>
          <p:cNvPr id="6" name="Rounded Rectangle 5"/>
          <p:cNvSpPr/>
          <p:nvPr/>
        </p:nvSpPr>
        <p:spPr>
          <a:xfrm>
            <a:off x="1024051" y="4019909"/>
            <a:ext cx="3125767" cy="137051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ounded Rectangle 9"/>
          <p:cNvSpPr/>
          <p:nvPr/>
        </p:nvSpPr>
        <p:spPr>
          <a:xfrm>
            <a:off x="4149818" y="4063252"/>
            <a:ext cx="3125767" cy="137051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ounded Rectangle 11"/>
          <p:cNvSpPr/>
          <p:nvPr/>
        </p:nvSpPr>
        <p:spPr>
          <a:xfrm>
            <a:off x="1024051" y="2545344"/>
            <a:ext cx="3125767" cy="137051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Lightning Bolt 6"/>
          <p:cNvSpPr/>
          <p:nvPr/>
        </p:nvSpPr>
        <p:spPr>
          <a:xfrm flipH="1">
            <a:off x="3707517" y="4360720"/>
            <a:ext cx="1588223" cy="595223"/>
          </a:xfrm>
          <a:prstGeom prst="lightningBolt">
            <a:avLst/>
          </a:prstGeom>
          <a:solidFill>
            <a:srgbClr val="FFC000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Oval 7"/>
          <p:cNvSpPr/>
          <p:nvPr/>
        </p:nvSpPr>
        <p:spPr>
          <a:xfrm>
            <a:off x="1438843" y="4215251"/>
            <a:ext cx="926941" cy="88616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Arc 12"/>
          <p:cNvSpPr/>
          <p:nvPr/>
        </p:nvSpPr>
        <p:spPr>
          <a:xfrm rot="21167736">
            <a:off x="1508942" y="4195720"/>
            <a:ext cx="676744" cy="363812"/>
          </a:xfrm>
          <a:prstGeom prst="arc">
            <a:avLst/>
          </a:prstGeom>
          <a:ln w="76200">
            <a:solidFill>
              <a:srgbClr val="23FE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Striped Right Arrow 13"/>
          <p:cNvSpPr/>
          <p:nvPr/>
        </p:nvSpPr>
        <p:spPr>
          <a:xfrm rot="16200000">
            <a:off x="1404651" y="3364663"/>
            <a:ext cx="892018" cy="483222"/>
          </a:xfrm>
          <a:prstGeom prst="stripedRightArrow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Oval 15"/>
          <p:cNvSpPr/>
          <p:nvPr/>
        </p:nvSpPr>
        <p:spPr>
          <a:xfrm>
            <a:off x="5091062" y="4219737"/>
            <a:ext cx="926941" cy="88616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/>
          <p:cNvSpPr txBox="1"/>
          <p:nvPr/>
        </p:nvSpPr>
        <p:spPr>
          <a:xfrm>
            <a:off x="5491551" y="4709145"/>
            <a:ext cx="1391407" cy="6463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/>
              <a:t>E. coli helper</a:t>
            </a:r>
            <a:br>
              <a:rPr lang="nl-BE" dirty="0"/>
            </a:br>
            <a:r>
              <a:rPr lang="nl-BE" dirty="0"/>
              <a:t>pRK2013</a:t>
            </a:r>
            <a:endParaRPr lang="en-GB" dirty="0"/>
          </a:p>
        </p:txBody>
      </p:sp>
      <p:sp>
        <p:nvSpPr>
          <p:cNvPr id="19" name="TextBox 18"/>
          <p:cNvSpPr txBox="1"/>
          <p:nvPr/>
        </p:nvSpPr>
        <p:spPr>
          <a:xfrm>
            <a:off x="1540682" y="2608845"/>
            <a:ext cx="2043957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/>
              <a:t>Receptor </a:t>
            </a:r>
            <a:r>
              <a:rPr lang="nl-BE" dirty="0" err="1"/>
              <a:t>bacterium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2245257" y="4659837"/>
            <a:ext cx="1462260" cy="646331"/>
          </a:xfrm>
          <a:prstGeom prst="rect">
            <a:avLst/>
          </a:prstGeom>
          <a:solidFill>
            <a:srgbClr val="23FE27"/>
          </a:solidFill>
        </p:spPr>
        <p:txBody>
          <a:bodyPr wrap="none" rtlCol="0">
            <a:spAutoFit/>
          </a:bodyPr>
          <a:lstStyle/>
          <a:p>
            <a:r>
              <a:rPr lang="nl-BE" dirty="0"/>
              <a:t>E. coli donor</a:t>
            </a:r>
            <a:br>
              <a:rPr lang="nl-BE" dirty="0"/>
            </a:br>
            <a:r>
              <a:rPr lang="nl-BE" dirty="0"/>
              <a:t>pMP4655-gfp</a:t>
            </a:r>
            <a:endParaRPr lang="en-GB" dirty="0"/>
          </a:p>
        </p:txBody>
      </p:sp>
      <p:sp>
        <p:nvSpPr>
          <p:cNvPr id="20" name="Arc 19"/>
          <p:cNvSpPr/>
          <p:nvPr/>
        </p:nvSpPr>
        <p:spPr>
          <a:xfrm rot="13792186">
            <a:off x="1342317" y="4671220"/>
            <a:ext cx="676744" cy="363812"/>
          </a:xfrm>
          <a:prstGeom prst="arc">
            <a:avLst/>
          </a:prstGeom>
          <a:ln w="76200">
            <a:solidFill>
              <a:srgbClr val="DB020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Arc 20"/>
          <p:cNvSpPr/>
          <p:nvPr/>
        </p:nvSpPr>
        <p:spPr>
          <a:xfrm rot="268399">
            <a:off x="5258389" y="4261092"/>
            <a:ext cx="676744" cy="363812"/>
          </a:xfrm>
          <a:prstGeom prst="arc">
            <a:avLst/>
          </a:prstGeom>
          <a:ln w="762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xtBox 16"/>
          <p:cNvSpPr txBox="1"/>
          <p:nvPr/>
        </p:nvSpPr>
        <p:spPr>
          <a:xfrm>
            <a:off x="5901850" y="4125946"/>
            <a:ext cx="1097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/>
              <a:t>Km</a:t>
            </a:r>
            <a:endParaRPr lang="en-GB" dirty="0"/>
          </a:p>
        </p:txBody>
      </p:sp>
      <p:sp>
        <p:nvSpPr>
          <p:cNvPr id="23" name="TextBox 22"/>
          <p:cNvSpPr txBox="1"/>
          <p:nvPr/>
        </p:nvSpPr>
        <p:spPr>
          <a:xfrm>
            <a:off x="1022946" y="4640824"/>
            <a:ext cx="1097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/>
              <a:t>Tc</a:t>
            </a:r>
            <a:endParaRPr lang="en-GB" dirty="0"/>
          </a:p>
        </p:txBody>
      </p:sp>
      <p:sp>
        <p:nvSpPr>
          <p:cNvPr id="24" name="Oval 23"/>
          <p:cNvSpPr/>
          <p:nvPr/>
        </p:nvSpPr>
        <p:spPr>
          <a:xfrm>
            <a:off x="3411345" y="3038092"/>
            <a:ext cx="405168" cy="37110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Oval 24"/>
          <p:cNvSpPr/>
          <p:nvPr/>
        </p:nvSpPr>
        <p:spPr>
          <a:xfrm>
            <a:off x="3179739" y="3295155"/>
            <a:ext cx="557568" cy="531544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Freeform 21"/>
          <p:cNvSpPr/>
          <p:nvPr/>
        </p:nvSpPr>
        <p:spPr>
          <a:xfrm>
            <a:off x="2171477" y="3036498"/>
            <a:ext cx="1141558" cy="741872"/>
          </a:xfrm>
          <a:custGeom>
            <a:avLst/>
            <a:gdLst>
              <a:gd name="connsiteX0" fmla="*/ 606229 w 1141558"/>
              <a:gd name="connsiteY0" fmla="*/ 155276 h 741872"/>
              <a:gd name="connsiteX1" fmla="*/ 330183 w 1141558"/>
              <a:gd name="connsiteY1" fmla="*/ 172528 h 741872"/>
              <a:gd name="connsiteX2" fmla="*/ 295678 w 1141558"/>
              <a:gd name="connsiteY2" fmla="*/ 224287 h 741872"/>
              <a:gd name="connsiteX3" fmla="*/ 450953 w 1141558"/>
              <a:gd name="connsiteY3" fmla="*/ 310551 h 741872"/>
              <a:gd name="connsiteX4" fmla="*/ 502712 w 1141558"/>
              <a:gd name="connsiteY4" fmla="*/ 327804 h 741872"/>
              <a:gd name="connsiteX5" fmla="*/ 554470 w 1141558"/>
              <a:gd name="connsiteY5" fmla="*/ 431321 h 741872"/>
              <a:gd name="connsiteX6" fmla="*/ 537217 w 1141558"/>
              <a:gd name="connsiteY6" fmla="*/ 483079 h 741872"/>
              <a:gd name="connsiteX7" fmla="*/ 485459 w 1141558"/>
              <a:gd name="connsiteY7" fmla="*/ 534838 h 741872"/>
              <a:gd name="connsiteX8" fmla="*/ 381942 w 1141558"/>
              <a:gd name="connsiteY8" fmla="*/ 569344 h 741872"/>
              <a:gd name="connsiteX9" fmla="*/ 278425 w 1141558"/>
              <a:gd name="connsiteY9" fmla="*/ 552091 h 741872"/>
              <a:gd name="connsiteX10" fmla="*/ 226666 w 1141558"/>
              <a:gd name="connsiteY10" fmla="*/ 534838 h 741872"/>
              <a:gd name="connsiteX11" fmla="*/ 330183 w 1141558"/>
              <a:gd name="connsiteY11" fmla="*/ 465827 h 741872"/>
              <a:gd name="connsiteX12" fmla="*/ 571723 w 1141558"/>
              <a:gd name="connsiteY12" fmla="*/ 448574 h 741872"/>
              <a:gd name="connsiteX13" fmla="*/ 588976 w 1141558"/>
              <a:gd name="connsiteY13" fmla="*/ 500332 h 741872"/>
              <a:gd name="connsiteX14" fmla="*/ 640734 w 1141558"/>
              <a:gd name="connsiteY14" fmla="*/ 534838 h 741872"/>
              <a:gd name="connsiteX15" fmla="*/ 657987 w 1141558"/>
              <a:gd name="connsiteY15" fmla="*/ 483079 h 741872"/>
              <a:gd name="connsiteX16" fmla="*/ 606229 w 1141558"/>
              <a:gd name="connsiteY16" fmla="*/ 310551 h 741872"/>
              <a:gd name="connsiteX17" fmla="*/ 554470 w 1141558"/>
              <a:gd name="connsiteY17" fmla="*/ 276045 h 741872"/>
              <a:gd name="connsiteX18" fmla="*/ 519965 w 1141558"/>
              <a:gd name="connsiteY18" fmla="*/ 224287 h 741872"/>
              <a:gd name="connsiteX19" fmla="*/ 399195 w 1141558"/>
              <a:gd name="connsiteY19" fmla="*/ 224287 h 741872"/>
              <a:gd name="connsiteX20" fmla="*/ 347436 w 1141558"/>
              <a:gd name="connsiteY20" fmla="*/ 327804 h 741872"/>
              <a:gd name="connsiteX21" fmla="*/ 312931 w 1141558"/>
              <a:gd name="connsiteY21" fmla="*/ 431321 h 741872"/>
              <a:gd name="connsiteX22" fmla="*/ 209414 w 1141558"/>
              <a:gd name="connsiteY22" fmla="*/ 483079 h 741872"/>
              <a:gd name="connsiteX23" fmla="*/ 157655 w 1141558"/>
              <a:gd name="connsiteY23" fmla="*/ 500332 h 741872"/>
              <a:gd name="connsiteX24" fmla="*/ 19632 w 1141558"/>
              <a:gd name="connsiteY24" fmla="*/ 621102 h 741872"/>
              <a:gd name="connsiteX25" fmla="*/ 2380 w 1141558"/>
              <a:gd name="connsiteY25" fmla="*/ 672860 h 741872"/>
              <a:gd name="connsiteX26" fmla="*/ 71391 w 1141558"/>
              <a:gd name="connsiteY26" fmla="*/ 707366 h 741872"/>
              <a:gd name="connsiteX27" fmla="*/ 174908 w 1141558"/>
              <a:gd name="connsiteY27" fmla="*/ 741872 h 741872"/>
              <a:gd name="connsiteX28" fmla="*/ 571723 w 1141558"/>
              <a:gd name="connsiteY28" fmla="*/ 690113 h 741872"/>
              <a:gd name="connsiteX29" fmla="*/ 623481 w 1141558"/>
              <a:gd name="connsiteY29" fmla="*/ 655608 h 741872"/>
              <a:gd name="connsiteX30" fmla="*/ 519965 w 1141558"/>
              <a:gd name="connsiteY30" fmla="*/ 586596 h 741872"/>
              <a:gd name="connsiteX31" fmla="*/ 468206 w 1141558"/>
              <a:gd name="connsiteY31" fmla="*/ 552091 h 741872"/>
              <a:gd name="connsiteX32" fmla="*/ 312931 w 1141558"/>
              <a:gd name="connsiteY32" fmla="*/ 517585 h 741872"/>
              <a:gd name="connsiteX33" fmla="*/ 261172 w 1141558"/>
              <a:gd name="connsiteY33" fmla="*/ 483079 h 741872"/>
              <a:gd name="connsiteX34" fmla="*/ 261172 w 1141558"/>
              <a:gd name="connsiteY34" fmla="*/ 327804 h 741872"/>
              <a:gd name="connsiteX35" fmla="*/ 312931 w 1141558"/>
              <a:gd name="connsiteY35" fmla="*/ 293298 h 741872"/>
              <a:gd name="connsiteX36" fmla="*/ 364689 w 1141558"/>
              <a:gd name="connsiteY36" fmla="*/ 276045 h 741872"/>
              <a:gd name="connsiteX37" fmla="*/ 882274 w 1141558"/>
              <a:gd name="connsiteY37" fmla="*/ 258793 h 741872"/>
              <a:gd name="connsiteX38" fmla="*/ 951285 w 1141558"/>
              <a:gd name="connsiteY38" fmla="*/ 241540 h 741872"/>
              <a:gd name="connsiteX39" fmla="*/ 985791 w 1141558"/>
              <a:gd name="connsiteY39" fmla="*/ 189781 h 741872"/>
              <a:gd name="connsiteX40" fmla="*/ 796010 w 1141558"/>
              <a:gd name="connsiteY40" fmla="*/ 138023 h 741872"/>
              <a:gd name="connsiteX41" fmla="*/ 726998 w 1141558"/>
              <a:gd name="connsiteY41" fmla="*/ 120770 h 741872"/>
              <a:gd name="connsiteX42" fmla="*/ 640734 w 1141558"/>
              <a:gd name="connsiteY42" fmla="*/ 138023 h 741872"/>
              <a:gd name="connsiteX43" fmla="*/ 623481 w 1141558"/>
              <a:gd name="connsiteY43" fmla="*/ 327804 h 741872"/>
              <a:gd name="connsiteX44" fmla="*/ 606229 w 1141558"/>
              <a:gd name="connsiteY44" fmla="*/ 379562 h 741872"/>
              <a:gd name="connsiteX45" fmla="*/ 571723 w 1141558"/>
              <a:gd name="connsiteY45" fmla="*/ 431321 h 741872"/>
              <a:gd name="connsiteX46" fmla="*/ 502712 w 1141558"/>
              <a:gd name="connsiteY46" fmla="*/ 448574 h 741872"/>
              <a:gd name="connsiteX47" fmla="*/ 450953 w 1141558"/>
              <a:gd name="connsiteY47" fmla="*/ 465827 h 741872"/>
              <a:gd name="connsiteX48" fmla="*/ 468206 w 1141558"/>
              <a:gd name="connsiteY48" fmla="*/ 396815 h 741872"/>
              <a:gd name="connsiteX49" fmla="*/ 606229 w 1141558"/>
              <a:gd name="connsiteY49" fmla="*/ 345057 h 741872"/>
              <a:gd name="connsiteX50" fmla="*/ 675240 w 1141558"/>
              <a:gd name="connsiteY50" fmla="*/ 327804 h 741872"/>
              <a:gd name="connsiteX51" fmla="*/ 726998 w 1141558"/>
              <a:gd name="connsiteY51" fmla="*/ 293298 h 741872"/>
              <a:gd name="connsiteX52" fmla="*/ 847768 w 1141558"/>
              <a:gd name="connsiteY52" fmla="*/ 258793 h 741872"/>
              <a:gd name="connsiteX53" fmla="*/ 968538 w 1141558"/>
              <a:gd name="connsiteY53" fmla="*/ 120770 h 741872"/>
              <a:gd name="connsiteX54" fmla="*/ 865021 w 1141558"/>
              <a:gd name="connsiteY54" fmla="*/ 69011 h 741872"/>
              <a:gd name="connsiteX55" fmla="*/ 761504 w 1141558"/>
              <a:gd name="connsiteY55" fmla="*/ 86264 h 741872"/>
              <a:gd name="connsiteX56" fmla="*/ 657987 w 1141558"/>
              <a:gd name="connsiteY56" fmla="*/ 172528 h 741872"/>
              <a:gd name="connsiteX57" fmla="*/ 554470 w 1141558"/>
              <a:gd name="connsiteY57" fmla="*/ 207034 h 741872"/>
              <a:gd name="connsiteX58" fmla="*/ 502712 w 1141558"/>
              <a:gd name="connsiteY58" fmla="*/ 241540 h 741872"/>
              <a:gd name="connsiteX59" fmla="*/ 433700 w 1141558"/>
              <a:gd name="connsiteY59" fmla="*/ 310551 h 741872"/>
              <a:gd name="connsiteX60" fmla="*/ 364689 w 1141558"/>
              <a:gd name="connsiteY60" fmla="*/ 379562 h 741872"/>
              <a:gd name="connsiteX61" fmla="*/ 278425 w 1141558"/>
              <a:gd name="connsiteY61" fmla="*/ 448574 h 741872"/>
              <a:gd name="connsiteX62" fmla="*/ 226666 w 1141558"/>
              <a:gd name="connsiteY62" fmla="*/ 431321 h 741872"/>
              <a:gd name="connsiteX63" fmla="*/ 209414 w 1141558"/>
              <a:gd name="connsiteY63" fmla="*/ 310551 h 741872"/>
              <a:gd name="connsiteX64" fmla="*/ 312931 w 1141558"/>
              <a:gd name="connsiteY64" fmla="*/ 241540 h 741872"/>
              <a:gd name="connsiteX65" fmla="*/ 381942 w 1141558"/>
              <a:gd name="connsiteY65" fmla="*/ 207034 h 741872"/>
              <a:gd name="connsiteX66" fmla="*/ 485459 w 1141558"/>
              <a:gd name="connsiteY66" fmla="*/ 155276 h 741872"/>
              <a:gd name="connsiteX67" fmla="*/ 623481 w 1141558"/>
              <a:gd name="connsiteY67" fmla="*/ 138023 h 741872"/>
              <a:gd name="connsiteX68" fmla="*/ 778757 w 1141558"/>
              <a:gd name="connsiteY68" fmla="*/ 86264 h 741872"/>
              <a:gd name="connsiteX69" fmla="*/ 830515 w 1141558"/>
              <a:gd name="connsiteY69" fmla="*/ 69011 h 741872"/>
              <a:gd name="connsiteX70" fmla="*/ 934032 w 1141558"/>
              <a:gd name="connsiteY70" fmla="*/ 51759 h 741872"/>
              <a:gd name="connsiteX71" fmla="*/ 1003044 w 1141558"/>
              <a:gd name="connsiteY71" fmla="*/ 34506 h 741872"/>
              <a:gd name="connsiteX72" fmla="*/ 1106561 w 1141558"/>
              <a:gd name="connsiteY72" fmla="*/ 0 h 741872"/>
              <a:gd name="connsiteX73" fmla="*/ 1141066 w 1141558"/>
              <a:gd name="connsiteY73" fmla="*/ 51759 h 741872"/>
              <a:gd name="connsiteX74" fmla="*/ 968538 w 1141558"/>
              <a:gd name="connsiteY74" fmla="*/ 224287 h 741872"/>
              <a:gd name="connsiteX75" fmla="*/ 916780 w 1141558"/>
              <a:gd name="connsiteY75" fmla="*/ 276045 h 741872"/>
              <a:gd name="connsiteX76" fmla="*/ 796010 w 1141558"/>
              <a:gd name="connsiteY76" fmla="*/ 327804 h 741872"/>
              <a:gd name="connsiteX77" fmla="*/ 761504 w 1141558"/>
              <a:gd name="connsiteY77" fmla="*/ 431321 h 741872"/>
              <a:gd name="connsiteX78" fmla="*/ 709746 w 1141558"/>
              <a:gd name="connsiteY78" fmla="*/ 534838 h 741872"/>
              <a:gd name="connsiteX79" fmla="*/ 606229 w 1141558"/>
              <a:gd name="connsiteY79" fmla="*/ 569344 h 741872"/>
              <a:gd name="connsiteX80" fmla="*/ 554470 w 1141558"/>
              <a:gd name="connsiteY80" fmla="*/ 603849 h 741872"/>
              <a:gd name="connsiteX81" fmla="*/ 295678 w 1141558"/>
              <a:gd name="connsiteY81" fmla="*/ 638355 h 741872"/>
              <a:gd name="connsiteX82" fmla="*/ 174908 w 1141558"/>
              <a:gd name="connsiteY82" fmla="*/ 569344 h 741872"/>
              <a:gd name="connsiteX83" fmla="*/ 226666 w 1141558"/>
              <a:gd name="connsiteY83" fmla="*/ 517585 h 741872"/>
              <a:gd name="connsiteX84" fmla="*/ 243919 w 1141558"/>
              <a:gd name="connsiteY84" fmla="*/ 465827 h 741872"/>
              <a:gd name="connsiteX85" fmla="*/ 399195 w 1141558"/>
              <a:gd name="connsiteY85" fmla="*/ 379562 h 741872"/>
              <a:gd name="connsiteX86" fmla="*/ 433700 w 1141558"/>
              <a:gd name="connsiteY86" fmla="*/ 276045 h 741872"/>
              <a:gd name="connsiteX87" fmla="*/ 519965 w 1141558"/>
              <a:gd name="connsiteY87" fmla="*/ 120770 h 741872"/>
              <a:gd name="connsiteX88" fmla="*/ 726998 w 1141558"/>
              <a:gd name="connsiteY88" fmla="*/ 86264 h 741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</a:cxnLst>
            <a:rect l="l" t="t" r="r" b="b"/>
            <a:pathLst>
              <a:path w="1141558" h="741872">
                <a:moveTo>
                  <a:pt x="606229" y="155276"/>
                </a:moveTo>
                <a:cubicBezTo>
                  <a:pt x="514214" y="161027"/>
                  <a:pt x="420182" y="152528"/>
                  <a:pt x="330183" y="172528"/>
                </a:cubicBezTo>
                <a:cubicBezTo>
                  <a:pt x="309941" y="177026"/>
                  <a:pt x="292269" y="203834"/>
                  <a:pt x="295678" y="224287"/>
                </a:cubicBezTo>
                <a:cubicBezTo>
                  <a:pt x="304793" y="278976"/>
                  <a:pt x="426198" y="302299"/>
                  <a:pt x="450953" y="310551"/>
                </a:cubicBezTo>
                <a:lnTo>
                  <a:pt x="502712" y="327804"/>
                </a:lnTo>
                <a:cubicBezTo>
                  <a:pt x="520158" y="353973"/>
                  <a:pt x="554470" y="395606"/>
                  <a:pt x="554470" y="431321"/>
                </a:cubicBezTo>
                <a:cubicBezTo>
                  <a:pt x="554470" y="449507"/>
                  <a:pt x="547305" y="467947"/>
                  <a:pt x="537217" y="483079"/>
                </a:cubicBezTo>
                <a:cubicBezTo>
                  <a:pt x="523683" y="503380"/>
                  <a:pt x="506788" y="522989"/>
                  <a:pt x="485459" y="534838"/>
                </a:cubicBezTo>
                <a:cubicBezTo>
                  <a:pt x="453664" y="552502"/>
                  <a:pt x="381942" y="569344"/>
                  <a:pt x="381942" y="569344"/>
                </a:cubicBezTo>
                <a:cubicBezTo>
                  <a:pt x="347436" y="563593"/>
                  <a:pt x="312574" y="559680"/>
                  <a:pt x="278425" y="552091"/>
                </a:cubicBezTo>
                <a:cubicBezTo>
                  <a:pt x="260672" y="548146"/>
                  <a:pt x="226666" y="553024"/>
                  <a:pt x="226666" y="534838"/>
                </a:cubicBezTo>
                <a:cubicBezTo>
                  <a:pt x="226666" y="491758"/>
                  <a:pt x="303440" y="474741"/>
                  <a:pt x="330183" y="465827"/>
                </a:cubicBezTo>
                <a:cubicBezTo>
                  <a:pt x="418142" y="407187"/>
                  <a:pt x="412305" y="395435"/>
                  <a:pt x="571723" y="448574"/>
                </a:cubicBezTo>
                <a:cubicBezTo>
                  <a:pt x="588976" y="454325"/>
                  <a:pt x="577615" y="486131"/>
                  <a:pt x="588976" y="500332"/>
                </a:cubicBezTo>
                <a:cubicBezTo>
                  <a:pt x="601929" y="516524"/>
                  <a:pt x="623481" y="523336"/>
                  <a:pt x="640734" y="534838"/>
                </a:cubicBezTo>
                <a:cubicBezTo>
                  <a:pt x="646485" y="517585"/>
                  <a:pt x="657987" y="501265"/>
                  <a:pt x="657987" y="483079"/>
                </a:cubicBezTo>
                <a:cubicBezTo>
                  <a:pt x="657987" y="417925"/>
                  <a:pt x="652998" y="357320"/>
                  <a:pt x="606229" y="310551"/>
                </a:cubicBezTo>
                <a:cubicBezTo>
                  <a:pt x="591567" y="295889"/>
                  <a:pt x="571723" y="287547"/>
                  <a:pt x="554470" y="276045"/>
                </a:cubicBezTo>
                <a:cubicBezTo>
                  <a:pt x="542968" y="258792"/>
                  <a:pt x="536156" y="237240"/>
                  <a:pt x="519965" y="224287"/>
                </a:cubicBezTo>
                <a:cubicBezTo>
                  <a:pt x="478713" y="191285"/>
                  <a:pt x="442821" y="213380"/>
                  <a:pt x="399195" y="224287"/>
                </a:cubicBezTo>
                <a:cubicBezTo>
                  <a:pt x="336269" y="413061"/>
                  <a:pt x="436629" y="127118"/>
                  <a:pt x="347436" y="327804"/>
                </a:cubicBezTo>
                <a:cubicBezTo>
                  <a:pt x="332664" y="361041"/>
                  <a:pt x="347437" y="419819"/>
                  <a:pt x="312931" y="431321"/>
                </a:cubicBezTo>
                <a:cubicBezTo>
                  <a:pt x="182832" y="474687"/>
                  <a:pt x="343195" y="416189"/>
                  <a:pt x="209414" y="483079"/>
                </a:cubicBezTo>
                <a:cubicBezTo>
                  <a:pt x="193148" y="491212"/>
                  <a:pt x="174908" y="494581"/>
                  <a:pt x="157655" y="500332"/>
                </a:cubicBezTo>
                <a:cubicBezTo>
                  <a:pt x="36885" y="580846"/>
                  <a:pt x="77142" y="534838"/>
                  <a:pt x="19632" y="621102"/>
                </a:cubicBezTo>
                <a:cubicBezTo>
                  <a:pt x="13881" y="638355"/>
                  <a:pt x="-6977" y="657266"/>
                  <a:pt x="2380" y="672860"/>
                </a:cubicBezTo>
                <a:cubicBezTo>
                  <a:pt x="15612" y="694914"/>
                  <a:pt x="47512" y="697814"/>
                  <a:pt x="71391" y="707366"/>
                </a:cubicBezTo>
                <a:cubicBezTo>
                  <a:pt x="105162" y="720874"/>
                  <a:pt x="174908" y="741872"/>
                  <a:pt x="174908" y="741872"/>
                </a:cubicBezTo>
                <a:cubicBezTo>
                  <a:pt x="214482" y="739544"/>
                  <a:pt x="483013" y="749253"/>
                  <a:pt x="571723" y="690113"/>
                </a:cubicBezTo>
                <a:lnTo>
                  <a:pt x="623481" y="655608"/>
                </a:lnTo>
                <a:cubicBezTo>
                  <a:pt x="562835" y="564636"/>
                  <a:pt x="623945" y="631159"/>
                  <a:pt x="519965" y="586596"/>
                </a:cubicBezTo>
                <a:cubicBezTo>
                  <a:pt x="500906" y="578428"/>
                  <a:pt x="486752" y="561364"/>
                  <a:pt x="468206" y="552091"/>
                </a:cubicBezTo>
                <a:cubicBezTo>
                  <a:pt x="425732" y="530854"/>
                  <a:pt x="352693" y="524212"/>
                  <a:pt x="312931" y="517585"/>
                </a:cubicBezTo>
                <a:cubicBezTo>
                  <a:pt x="295678" y="506083"/>
                  <a:pt x="274125" y="499271"/>
                  <a:pt x="261172" y="483079"/>
                </a:cubicBezTo>
                <a:cubicBezTo>
                  <a:pt x="230562" y="444817"/>
                  <a:pt x="245343" y="359463"/>
                  <a:pt x="261172" y="327804"/>
                </a:cubicBezTo>
                <a:cubicBezTo>
                  <a:pt x="270445" y="309258"/>
                  <a:pt x="294385" y="302571"/>
                  <a:pt x="312931" y="293298"/>
                </a:cubicBezTo>
                <a:cubicBezTo>
                  <a:pt x="329197" y="285165"/>
                  <a:pt x="346536" y="277145"/>
                  <a:pt x="364689" y="276045"/>
                </a:cubicBezTo>
                <a:cubicBezTo>
                  <a:pt x="536997" y="265602"/>
                  <a:pt x="709746" y="264544"/>
                  <a:pt x="882274" y="258793"/>
                </a:cubicBezTo>
                <a:cubicBezTo>
                  <a:pt x="905278" y="253042"/>
                  <a:pt x="931556" y="254693"/>
                  <a:pt x="951285" y="241540"/>
                </a:cubicBezTo>
                <a:cubicBezTo>
                  <a:pt x="968538" y="230038"/>
                  <a:pt x="998744" y="205973"/>
                  <a:pt x="985791" y="189781"/>
                </a:cubicBezTo>
                <a:cubicBezTo>
                  <a:pt x="968324" y="167947"/>
                  <a:pt x="826136" y="144718"/>
                  <a:pt x="796010" y="138023"/>
                </a:cubicBezTo>
                <a:cubicBezTo>
                  <a:pt x="772863" y="132879"/>
                  <a:pt x="750002" y="126521"/>
                  <a:pt x="726998" y="120770"/>
                </a:cubicBezTo>
                <a:cubicBezTo>
                  <a:pt x="698243" y="126521"/>
                  <a:pt x="653848" y="111795"/>
                  <a:pt x="640734" y="138023"/>
                </a:cubicBezTo>
                <a:cubicBezTo>
                  <a:pt x="612326" y="194838"/>
                  <a:pt x="632464" y="264921"/>
                  <a:pt x="623481" y="327804"/>
                </a:cubicBezTo>
                <a:cubicBezTo>
                  <a:pt x="620909" y="345807"/>
                  <a:pt x="614362" y="363296"/>
                  <a:pt x="606229" y="379562"/>
                </a:cubicBezTo>
                <a:cubicBezTo>
                  <a:pt x="596956" y="398108"/>
                  <a:pt x="588976" y="419819"/>
                  <a:pt x="571723" y="431321"/>
                </a:cubicBezTo>
                <a:cubicBezTo>
                  <a:pt x="551994" y="444474"/>
                  <a:pt x="525511" y="442060"/>
                  <a:pt x="502712" y="448574"/>
                </a:cubicBezTo>
                <a:cubicBezTo>
                  <a:pt x="485225" y="453570"/>
                  <a:pt x="468206" y="460076"/>
                  <a:pt x="450953" y="465827"/>
                </a:cubicBezTo>
                <a:cubicBezTo>
                  <a:pt x="456704" y="442823"/>
                  <a:pt x="455053" y="416545"/>
                  <a:pt x="468206" y="396815"/>
                </a:cubicBezTo>
                <a:cubicBezTo>
                  <a:pt x="496006" y="355116"/>
                  <a:pt x="568021" y="353548"/>
                  <a:pt x="606229" y="345057"/>
                </a:cubicBezTo>
                <a:cubicBezTo>
                  <a:pt x="629376" y="339913"/>
                  <a:pt x="652236" y="333555"/>
                  <a:pt x="675240" y="327804"/>
                </a:cubicBezTo>
                <a:cubicBezTo>
                  <a:pt x="692493" y="316302"/>
                  <a:pt x="708452" y="302571"/>
                  <a:pt x="726998" y="293298"/>
                </a:cubicBezTo>
                <a:cubicBezTo>
                  <a:pt x="751751" y="280921"/>
                  <a:pt x="825654" y="264321"/>
                  <a:pt x="847768" y="258793"/>
                </a:cubicBezTo>
                <a:cubicBezTo>
                  <a:pt x="971014" y="176628"/>
                  <a:pt x="941227" y="230014"/>
                  <a:pt x="968538" y="120770"/>
                </a:cubicBezTo>
                <a:cubicBezTo>
                  <a:pt x="942368" y="103323"/>
                  <a:pt x="900737" y="69011"/>
                  <a:pt x="865021" y="69011"/>
                </a:cubicBezTo>
                <a:cubicBezTo>
                  <a:pt x="830039" y="69011"/>
                  <a:pt x="796010" y="80513"/>
                  <a:pt x="761504" y="86264"/>
                </a:cubicBezTo>
                <a:cubicBezTo>
                  <a:pt x="728998" y="118771"/>
                  <a:pt x="701227" y="153311"/>
                  <a:pt x="657987" y="172528"/>
                </a:cubicBezTo>
                <a:cubicBezTo>
                  <a:pt x="624750" y="187300"/>
                  <a:pt x="554470" y="207034"/>
                  <a:pt x="554470" y="207034"/>
                </a:cubicBezTo>
                <a:cubicBezTo>
                  <a:pt x="537217" y="218536"/>
                  <a:pt x="515665" y="225348"/>
                  <a:pt x="502712" y="241540"/>
                </a:cubicBezTo>
                <a:cubicBezTo>
                  <a:pt x="435793" y="325189"/>
                  <a:pt x="546628" y="272908"/>
                  <a:pt x="433700" y="310551"/>
                </a:cubicBezTo>
                <a:cubicBezTo>
                  <a:pt x="396059" y="423479"/>
                  <a:pt x="448339" y="312643"/>
                  <a:pt x="364689" y="379562"/>
                </a:cubicBezTo>
                <a:cubicBezTo>
                  <a:pt x="253201" y="468751"/>
                  <a:pt x="408524" y="405207"/>
                  <a:pt x="278425" y="448574"/>
                </a:cubicBezTo>
                <a:cubicBezTo>
                  <a:pt x="261172" y="442823"/>
                  <a:pt x="240867" y="442682"/>
                  <a:pt x="226666" y="431321"/>
                </a:cubicBezTo>
                <a:cubicBezTo>
                  <a:pt x="190491" y="402381"/>
                  <a:pt x="174001" y="351023"/>
                  <a:pt x="209414" y="310551"/>
                </a:cubicBezTo>
                <a:cubicBezTo>
                  <a:pt x="236723" y="279341"/>
                  <a:pt x="275839" y="260086"/>
                  <a:pt x="312931" y="241540"/>
                </a:cubicBezTo>
                <a:cubicBezTo>
                  <a:pt x="335935" y="230038"/>
                  <a:pt x="359612" y="219794"/>
                  <a:pt x="381942" y="207034"/>
                </a:cubicBezTo>
                <a:cubicBezTo>
                  <a:pt x="433515" y="177563"/>
                  <a:pt x="427463" y="165821"/>
                  <a:pt x="485459" y="155276"/>
                </a:cubicBezTo>
                <a:cubicBezTo>
                  <a:pt x="531077" y="146982"/>
                  <a:pt x="577474" y="143774"/>
                  <a:pt x="623481" y="138023"/>
                </a:cubicBezTo>
                <a:lnTo>
                  <a:pt x="778757" y="86264"/>
                </a:lnTo>
                <a:cubicBezTo>
                  <a:pt x="796010" y="80513"/>
                  <a:pt x="812576" y="72001"/>
                  <a:pt x="830515" y="69011"/>
                </a:cubicBezTo>
                <a:cubicBezTo>
                  <a:pt x="865021" y="63260"/>
                  <a:pt x="899730" y="58619"/>
                  <a:pt x="934032" y="51759"/>
                </a:cubicBezTo>
                <a:cubicBezTo>
                  <a:pt x="957284" y="47109"/>
                  <a:pt x="980332" y="41320"/>
                  <a:pt x="1003044" y="34506"/>
                </a:cubicBezTo>
                <a:cubicBezTo>
                  <a:pt x="1037882" y="24054"/>
                  <a:pt x="1106561" y="0"/>
                  <a:pt x="1106561" y="0"/>
                </a:cubicBezTo>
                <a:cubicBezTo>
                  <a:pt x="1118063" y="17253"/>
                  <a:pt x="1145564" y="31517"/>
                  <a:pt x="1141066" y="51759"/>
                </a:cubicBezTo>
                <a:cubicBezTo>
                  <a:pt x="1114775" y="170066"/>
                  <a:pt x="1040837" y="151988"/>
                  <a:pt x="968538" y="224287"/>
                </a:cubicBezTo>
                <a:cubicBezTo>
                  <a:pt x="951285" y="241540"/>
                  <a:pt x="936634" y="261863"/>
                  <a:pt x="916780" y="276045"/>
                </a:cubicBezTo>
                <a:cubicBezTo>
                  <a:pt x="879471" y="302694"/>
                  <a:pt x="838248" y="313724"/>
                  <a:pt x="796010" y="327804"/>
                </a:cubicBezTo>
                <a:lnTo>
                  <a:pt x="761504" y="431321"/>
                </a:lnTo>
                <a:cubicBezTo>
                  <a:pt x="752104" y="459521"/>
                  <a:pt x="737909" y="517236"/>
                  <a:pt x="709746" y="534838"/>
                </a:cubicBezTo>
                <a:cubicBezTo>
                  <a:pt x="678903" y="554115"/>
                  <a:pt x="636493" y="549169"/>
                  <a:pt x="606229" y="569344"/>
                </a:cubicBezTo>
                <a:cubicBezTo>
                  <a:pt x="588976" y="580846"/>
                  <a:pt x="573016" y="594576"/>
                  <a:pt x="554470" y="603849"/>
                </a:cubicBezTo>
                <a:cubicBezTo>
                  <a:pt x="483995" y="639086"/>
                  <a:pt x="341942" y="634500"/>
                  <a:pt x="295678" y="638355"/>
                </a:cubicBezTo>
                <a:cubicBezTo>
                  <a:pt x="277420" y="635312"/>
                  <a:pt x="149574" y="645347"/>
                  <a:pt x="174908" y="569344"/>
                </a:cubicBezTo>
                <a:cubicBezTo>
                  <a:pt x="182624" y="546197"/>
                  <a:pt x="209413" y="534838"/>
                  <a:pt x="226666" y="517585"/>
                </a:cubicBezTo>
                <a:cubicBezTo>
                  <a:pt x="232417" y="500332"/>
                  <a:pt x="231060" y="478686"/>
                  <a:pt x="243919" y="465827"/>
                </a:cubicBezTo>
                <a:cubicBezTo>
                  <a:pt x="303245" y="406501"/>
                  <a:pt x="334109" y="401257"/>
                  <a:pt x="399195" y="379562"/>
                </a:cubicBezTo>
                <a:lnTo>
                  <a:pt x="433700" y="276045"/>
                </a:lnTo>
                <a:cubicBezTo>
                  <a:pt x="447321" y="235181"/>
                  <a:pt x="479052" y="124861"/>
                  <a:pt x="519965" y="120770"/>
                </a:cubicBezTo>
                <a:cubicBezTo>
                  <a:pt x="705289" y="102237"/>
                  <a:pt x="640799" y="129365"/>
                  <a:pt x="726998" y="86264"/>
                </a:cubicBezTo>
              </a:path>
            </a:pathLst>
          </a:cu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reeform 26"/>
          <p:cNvSpPr/>
          <p:nvPr/>
        </p:nvSpPr>
        <p:spPr>
          <a:xfrm>
            <a:off x="2401115" y="4106233"/>
            <a:ext cx="1141558" cy="741872"/>
          </a:xfrm>
          <a:custGeom>
            <a:avLst/>
            <a:gdLst>
              <a:gd name="connsiteX0" fmla="*/ 606229 w 1141558"/>
              <a:gd name="connsiteY0" fmla="*/ 155276 h 741872"/>
              <a:gd name="connsiteX1" fmla="*/ 330183 w 1141558"/>
              <a:gd name="connsiteY1" fmla="*/ 172528 h 741872"/>
              <a:gd name="connsiteX2" fmla="*/ 295678 w 1141558"/>
              <a:gd name="connsiteY2" fmla="*/ 224287 h 741872"/>
              <a:gd name="connsiteX3" fmla="*/ 450953 w 1141558"/>
              <a:gd name="connsiteY3" fmla="*/ 310551 h 741872"/>
              <a:gd name="connsiteX4" fmla="*/ 502712 w 1141558"/>
              <a:gd name="connsiteY4" fmla="*/ 327804 h 741872"/>
              <a:gd name="connsiteX5" fmla="*/ 554470 w 1141558"/>
              <a:gd name="connsiteY5" fmla="*/ 431321 h 741872"/>
              <a:gd name="connsiteX6" fmla="*/ 537217 w 1141558"/>
              <a:gd name="connsiteY6" fmla="*/ 483079 h 741872"/>
              <a:gd name="connsiteX7" fmla="*/ 485459 w 1141558"/>
              <a:gd name="connsiteY7" fmla="*/ 534838 h 741872"/>
              <a:gd name="connsiteX8" fmla="*/ 381942 w 1141558"/>
              <a:gd name="connsiteY8" fmla="*/ 569344 h 741872"/>
              <a:gd name="connsiteX9" fmla="*/ 278425 w 1141558"/>
              <a:gd name="connsiteY9" fmla="*/ 552091 h 741872"/>
              <a:gd name="connsiteX10" fmla="*/ 226666 w 1141558"/>
              <a:gd name="connsiteY10" fmla="*/ 534838 h 741872"/>
              <a:gd name="connsiteX11" fmla="*/ 330183 w 1141558"/>
              <a:gd name="connsiteY11" fmla="*/ 465827 h 741872"/>
              <a:gd name="connsiteX12" fmla="*/ 571723 w 1141558"/>
              <a:gd name="connsiteY12" fmla="*/ 448574 h 741872"/>
              <a:gd name="connsiteX13" fmla="*/ 588976 w 1141558"/>
              <a:gd name="connsiteY13" fmla="*/ 500332 h 741872"/>
              <a:gd name="connsiteX14" fmla="*/ 640734 w 1141558"/>
              <a:gd name="connsiteY14" fmla="*/ 534838 h 741872"/>
              <a:gd name="connsiteX15" fmla="*/ 657987 w 1141558"/>
              <a:gd name="connsiteY15" fmla="*/ 483079 h 741872"/>
              <a:gd name="connsiteX16" fmla="*/ 606229 w 1141558"/>
              <a:gd name="connsiteY16" fmla="*/ 310551 h 741872"/>
              <a:gd name="connsiteX17" fmla="*/ 554470 w 1141558"/>
              <a:gd name="connsiteY17" fmla="*/ 276045 h 741872"/>
              <a:gd name="connsiteX18" fmla="*/ 519965 w 1141558"/>
              <a:gd name="connsiteY18" fmla="*/ 224287 h 741872"/>
              <a:gd name="connsiteX19" fmla="*/ 399195 w 1141558"/>
              <a:gd name="connsiteY19" fmla="*/ 224287 h 741872"/>
              <a:gd name="connsiteX20" fmla="*/ 347436 w 1141558"/>
              <a:gd name="connsiteY20" fmla="*/ 327804 h 741872"/>
              <a:gd name="connsiteX21" fmla="*/ 312931 w 1141558"/>
              <a:gd name="connsiteY21" fmla="*/ 431321 h 741872"/>
              <a:gd name="connsiteX22" fmla="*/ 209414 w 1141558"/>
              <a:gd name="connsiteY22" fmla="*/ 483079 h 741872"/>
              <a:gd name="connsiteX23" fmla="*/ 157655 w 1141558"/>
              <a:gd name="connsiteY23" fmla="*/ 500332 h 741872"/>
              <a:gd name="connsiteX24" fmla="*/ 19632 w 1141558"/>
              <a:gd name="connsiteY24" fmla="*/ 621102 h 741872"/>
              <a:gd name="connsiteX25" fmla="*/ 2380 w 1141558"/>
              <a:gd name="connsiteY25" fmla="*/ 672860 h 741872"/>
              <a:gd name="connsiteX26" fmla="*/ 71391 w 1141558"/>
              <a:gd name="connsiteY26" fmla="*/ 707366 h 741872"/>
              <a:gd name="connsiteX27" fmla="*/ 174908 w 1141558"/>
              <a:gd name="connsiteY27" fmla="*/ 741872 h 741872"/>
              <a:gd name="connsiteX28" fmla="*/ 571723 w 1141558"/>
              <a:gd name="connsiteY28" fmla="*/ 690113 h 741872"/>
              <a:gd name="connsiteX29" fmla="*/ 623481 w 1141558"/>
              <a:gd name="connsiteY29" fmla="*/ 655608 h 741872"/>
              <a:gd name="connsiteX30" fmla="*/ 519965 w 1141558"/>
              <a:gd name="connsiteY30" fmla="*/ 586596 h 741872"/>
              <a:gd name="connsiteX31" fmla="*/ 468206 w 1141558"/>
              <a:gd name="connsiteY31" fmla="*/ 552091 h 741872"/>
              <a:gd name="connsiteX32" fmla="*/ 312931 w 1141558"/>
              <a:gd name="connsiteY32" fmla="*/ 517585 h 741872"/>
              <a:gd name="connsiteX33" fmla="*/ 261172 w 1141558"/>
              <a:gd name="connsiteY33" fmla="*/ 483079 h 741872"/>
              <a:gd name="connsiteX34" fmla="*/ 261172 w 1141558"/>
              <a:gd name="connsiteY34" fmla="*/ 327804 h 741872"/>
              <a:gd name="connsiteX35" fmla="*/ 312931 w 1141558"/>
              <a:gd name="connsiteY35" fmla="*/ 293298 h 741872"/>
              <a:gd name="connsiteX36" fmla="*/ 364689 w 1141558"/>
              <a:gd name="connsiteY36" fmla="*/ 276045 h 741872"/>
              <a:gd name="connsiteX37" fmla="*/ 882274 w 1141558"/>
              <a:gd name="connsiteY37" fmla="*/ 258793 h 741872"/>
              <a:gd name="connsiteX38" fmla="*/ 951285 w 1141558"/>
              <a:gd name="connsiteY38" fmla="*/ 241540 h 741872"/>
              <a:gd name="connsiteX39" fmla="*/ 985791 w 1141558"/>
              <a:gd name="connsiteY39" fmla="*/ 189781 h 741872"/>
              <a:gd name="connsiteX40" fmla="*/ 796010 w 1141558"/>
              <a:gd name="connsiteY40" fmla="*/ 138023 h 741872"/>
              <a:gd name="connsiteX41" fmla="*/ 726998 w 1141558"/>
              <a:gd name="connsiteY41" fmla="*/ 120770 h 741872"/>
              <a:gd name="connsiteX42" fmla="*/ 640734 w 1141558"/>
              <a:gd name="connsiteY42" fmla="*/ 138023 h 741872"/>
              <a:gd name="connsiteX43" fmla="*/ 623481 w 1141558"/>
              <a:gd name="connsiteY43" fmla="*/ 327804 h 741872"/>
              <a:gd name="connsiteX44" fmla="*/ 606229 w 1141558"/>
              <a:gd name="connsiteY44" fmla="*/ 379562 h 741872"/>
              <a:gd name="connsiteX45" fmla="*/ 571723 w 1141558"/>
              <a:gd name="connsiteY45" fmla="*/ 431321 h 741872"/>
              <a:gd name="connsiteX46" fmla="*/ 502712 w 1141558"/>
              <a:gd name="connsiteY46" fmla="*/ 448574 h 741872"/>
              <a:gd name="connsiteX47" fmla="*/ 450953 w 1141558"/>
              <a:gd name="connsiteY47" fmla="*/ 465827 h 741872"/>
              <a:gd name="connsiteX48" fmla="*/ 468206 w 1141558"/>
              <a:gd name="connsiteY48" fmla="*/ 396815 h 741872"/>
              <a:gd name="connsiteX49" fmla="*/ 606229 w 1141558"/>
              <a:gd name="connsiteY49" fmla="*/ 345057 h 741872"/>
              <a:gd name="connsiteX50" fmla="*/ 675240 w 1141558"/>
              <a:gd name="connsiteY50" fmla="*/ 327804 h 741872"/>
              <a:gd name="connsiteX51" fmla="*/ 726998 w 1141558"/>
              <a:gd name="connsiteY51" fmla="*/ 293298 h 741872"/>
              <a:gd name="connsiteX52" fmla="*/ 847768 w 1141558"/>
              <a:gd name="connsiteY52" fmla="*/ 258793 h 741872"/>
              <a:gd name="connsiteX53" fmla="*/ 968538 w 1141558"/>
              <a:gd name="connsiteY53" fmla="*/ 120770 h 741872"/>
              <a:gd name="connsiteX54" fmla="*/ 865021 w 1141558"/>
              <a:gd name="connsiteY54" fmla="*/ 69011 h 741872"/>
              <a:gd name="connsiteX55" fmla="*/ 761504 w 1141558"/>
              <a:gd name="connsiteY55" fmla="*/ 86264 h 741872"/>
              <a:gd name="connsiteX56" fmla="*/ 657987 w 1141558"/>
              <a:gd name="connsiteY56" fmla="*/ 172528 h 741872"/>
              <a:gd name="connsiteX57" fmla="*/ 554470 w 1141558"/>
              <a:gd name="connsiteY57" fmla="*/ 207034 h 741872"/>
              <a:gd name="connsiteX58" fmla="*/ 502712 w 1141558"/>
              <a:gd name="connsiteY58" fmla="*/ 241540 h 741872"/>
              <a:gd name="connsiteX59" fmla="*/ 433700 w 1141558"/>
              <a:gd name="connsiteY59" fmla="*/ 310551 h 741872"/>
              <a:gd name="connsiteX60" fmla="*/ 364689 w 1141558"/>
              <a:gd name="connsiteY60" fmla="*/ 379562 h 741872"/>
              <a:gd name="connsiteX61" fmla="*/ 278425 w 1141558"/>
              <a:gd name="connsiteY61" fmla="*/ 448574 h 741872"/>
              <a:gd name="connsiteX62" fmla="*/ 226666 w 1141558"/>
              <a:gd name="connsiteY62" fmla="*/ 431321 h 741872"/>
              <a:gd name="connsiteX63" fmla="*/ 209414 w 1141558"/>
              <a:gd name="connsiteY63" fmla="*/ 310551 h 741872"/>
              <a:gd name="connsiteX64" fmla="*/ 312931 w 1141558"/>
              <a:gd name="connsiteY64" fmla="*/ 241540 h 741872"/>
              <a:gd name="connsiteX65" fmla="*/ 381942 w 1141558"/>
              <a:gd name="connsiteY65" fmla="*/ 207034 h 741872"/>
              <a:gd name="connsiteX66" fmla="*/ 485459 w 1141558"/>
              <a:gd name="connsiteY66" fmla="*/ 155276 h 741872"/>
              <a:gd name="connsiteX67" fmla="*/ 623481 w 1141558"/>
              <a:gd name="connsiteY67" fmla="*/ 138023 h 741872"/>
              <a:gd name="connsiteX68" fmla="*/ 778757 w 1141558"/>
              <a:gd name="connsiteY68" fmla="*/ 86264 h 741872"/>
              <a:gd name="connsiteX69" fmla="*/ 830515 w 1141558"/>
              <a:gd name="connsiteY69" fmla="*/ 69011 h 741872"/>
              <a:gd name="connsiteX70" fmla="*/ 934032 w 1141558"/>
              <a:gd name="connsiteY70" fmla="*/ 51759 h 741872"/>
              <a:gd name="connsiteX71" fmla="*/ 1003044 w 1141558"/>
              <a:gd name="connsiteY71" fmla="*/ 34506 h 741872"/>
              <a:gd name="connsiteX72" fmla="*/ 1106561 w 1141558"/>
              <a:gd name="connsiteY72" fmla="*/ 0 h 741872"/>
              <a:gd name="connsiteX73" fmla="*/ 1141066 w 1141558"/>
              <a:gd name="connsiteY73" fmla="*/ 51759 h 741872"/>
              <a:gd name="connsiteX74" fmla="*/ 968538 w 1141558"/>
              <a:gd name="connsiteY74" fmla="*/ 224287 h 741872"/>
              <a:gd name="connsiteX75" fmla="*/ 916780 w 1141558"/>
              <a:gd name="connsiteY75" fmla="*/ 276045 h 741872"/>
              <a:gd name="connsiteX76" fmla="*/ 796010 w 1141558"/>
              <a:gd name="connsiteY76" fmla="*/ 327804 h 741872"/>
              <a:gd name="connsiteX77" fmla="*/ 761504 w 1141558"/>
              <a:gd name="connsiteY77" fmla="*/ 431321 h 741872"/>
              <a:gd name="connsiteX78" fmla="*/ 709746 w 1141558"/>
              <a:gd name="connsiteY78" fmla="*/ 534838 h 741872"/>
              <a:gd name="connsiteX79" fmla="*/ 606229 w 1141558"/>
              <a:gd name="connsiteY79" fmla="*/ 569344 h 741872"/>
              <a:gd name="connsiteX80" fmla="*/ 554470 w 1141558"/>
              <a:gd name="connsiteY80" fmla="*/ 603849 h 741872"/>
              <a:gd name="connsiteX81" fmla="*/ 295678 w 1141558"/>
              <a:gd name="connsiteY81" fmla="*/ 638355 h 741872"/>
              <a:gd name="connsiteX82" fmla="*/ 174908 w 1141558"/>
              <a:gd name="connsiteY82" fmla="*/ 569344 h 741872"/>
              <a:gd name="connsiteX83" fmla="*/ 226666 w 1141558"/>
              <a:gd name="connsiteY83" fmla="*/ 517585 h 741872"/>
              <a:gd name="connsiteX84" fmla="*/ 243919 w 1141558"/>
              <a:gd name="connsiteY84" fmla="*/ 465827 h 741872"/>
              <a:gd name="connsiteX85" fmla="*/ 399195 w 1141558"/>
              <a:gd name="connsiteY85" fmla="*/ 379562 h 741872"/>
              <a:gd name="connsiteX86" fmla="*/ 433700 w 1141558"/>
              <a:gd name="connsiteY86" fmla="*/ 276045 h 741872"/>
              <a:gd name="connsiteX87" fmla="*/ 519965 w 1141558"/>
              <a:gd name="connsiteY87" fmla="*/ 120770 h 741872"/>
              <a:gd name="connsiteX88" fmla="*/ 726998 w 1141558"/>
              <a:gd name="connsiteY88" fmla="*/ 86264 h 741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</a:cxnLst>
            <a:rect l="l" t="t" r="r" b="b"/>
            <a:pathLst>
              <a:path w="1141558" h="741872">
                <a:moveTo>
                  <a:pt x="606229" y="155276"/>
                </a:moveTo>
                <a:cubicBezTo>
                  <a:pt x="514214" y="161027"/>
                  <a:pt x="420182" y="152528"/>
                  <a:pt x="330183" y="172528"/>
                </a:cubicBezTo>
                <a:cubicBezTo>
                  <a:pt x="309941" y="177026"/>
                  <a:pt x="292269" y="203834"/>
                  <a:pt x="295678" y="224287"/>
                </a:cubicBezTo>
                <a:cubicBezTo>
                  <a:pt x="304793" y="278976"/>
                  <a:pt x="426198" y="302299"/>
                  <a:pt x="450953" y="310551"/>
                </a:cubicBezTo>
                <a:lnTo>
                  <a:pt x="502712" y="327804"/>
                </a:lnTo>
                <a:cubicBezTo>
                  <a:pt x="520158" y="353973"/>
                  <a:pt x="554470" y="395606"/>
                  <a:pt x="554470" y="431321"/>
                </a:cubicBezTo>
                <a:cubicBezTo>
                  <a:pt x="554470" y="449507"/>
                  <a:pt x="547305" y="467947"/>
                  <a:pt x="537217" y="483079"/>
                </a:cubicBezTo>
                <a:cubicBezTo>
                  <a:pt x="523683" y="503380"/>
                  <a:pt x="506788" y="522989"/>
                  <a:pt x="485459" y="534838"/>
                </a:cubicBezTo>
                <a:cubicBezTo>
                  <a:pt x="453664" y="552502"/>
                  <a:pt x="381942" y="569344"/>
                  <a:pt x="381942" y="569344"/>
                </a:cubicBezTo>
                <a:cubicBezTo>
                  <a:pt x="347436" y="563593"/>
                  <a:pt x="312574" y="559680"/>
                  <a:pt x="278425" y="552091"/>
                </a:cubicBezTo>
                <a:cubicBezTo>
                  <a:pt x="260672" y="548146"/>
                  <a:pt x="226666" y="553024"/>
                  <a:pt x="226666" y="534838"/>
                </a:cubicBezTo>
                <a:cubicBezTo>
                  <a:pt x="226666" y="491758"/>
                  <a:pt x="303440" y="474741"/>
                  <a:pt x="330183" y="465827"/>
                </a:cubicBezTo>
                <a:cubicBezTo>
                  <a:pt x="418142" y="407187"/>
                  <a:pt x="412305" y="395435"/>
                  <a:pt x="571723" y="448574"/>
                </a:cubicBezTo>
                <a:cubicBezTo>
                  <a:pt x="588976" y="454325"/>
                  <a:pt x="577615" y="486131"/>
                  <a:pt x="588976" y="500332"/>
                </a:cubicBezTo>
                <a:cubicBezTo>
                  <a:pt x="601929" y="516524"/>
                  <a:pt x="623481" y="523336"/>
                  <a:pt x="640734" y="534838"/>
                </a:cubicBezTo>
                <a:cubicBezTo>
                  <a:pt x="646485" y="517585"/>
                  <a:pt x="657987" y="501265"/>
                  <a:pt x="657987" y="483079"/>
                </a:cubicBezTo>
                <a:cubicBezTo>
                  <a:pt x="657987" y="417925"/>
                  <a:pt x="652998" y="357320"/>
                  <a:pt x="606229" y="310551"/>
                </a:cubicBezTo>
                <a:cubicBezTo>
                  <a:pt x="591567" y="295889"/>
                  <a:pt x="571723" y="287547"/>
                  <a:pt x="554470" y="276045"/>
                </a:cubicBezTo>
                <a:cubicBezTo>
                  <a:pt x="542968" y="258792"/>
                  <a:pt x="536156" y="237240"/>
                  <a:pt x="519965" y="224287"/>
                </a:cubicBezTo>
                <a:cubicBezTo>
                  <a:pt x="478713" y="191285"/>
                  <a:pt x="442821" y="213380"/>
                  <a:pt x="399195" y="224287"/>
                </a:cubicBezTo>
                <a:cubicBezTo>
                  <a:pt x="336269" y="413061"/>
                  <a:pt x="436629" y="127118"/>
                  <a:pt x="347436" y="327804"/>
                </a:cubicBezTo>
                <a:cubicBezTo>
                  <a:pt x="332664" y="361041"/>
                  <a:pt x="347437" y="419819"/>
                  <a:pt x="312931" y="431321"/>
                </a:cubicBezTo>
                <a:cubicBezTo>
                  <a:pt x="182832" y="474687"/>
                  <a:pt x="343195" y="416189"/>
                  <a:pt x="209414" y="483079"/>
                </a:cubicBezTo>
                <a:cubicBezTo>
                  <a:pt x="193148" y="491212"/>
                  <a:pt x="174908" y="494581"/>
                  <a:pt x="157655" y="500332"/>
                </a:cubicBezTo>
                <a:cubicBezTo>
                  <a:pt x="36885" y="580846"/>
                  <a:pt x="77142" y="534838"/>
                  <a:pt x="19632" y="621102"/>
                </a:cubicBezTo>
                <a:cubicBezTo>
                  <a:pt x="13881" y="638355"/>
                  <a:pt x="-6977" y="657266"/>
                  <a:pt x="2380" y="672860"/>
                </a:cubicBezTo>
                <a:cubicBezTo>
                  <a:pt x="15612" y="694914"/>
                  <a:pt x="47512" y="697814"/>
                  <a:pt x="71391" y="707366"/>
                </a:cubicBezTo>
                <a:cubicBezTo>
                  <a:pt x="105162" y="720874"/>
                  <a:pt x="174908" y="741872"/>
                  <a:pt x="174908" y="741872"/>
                </a:cubicBezTo>
                <a:cubicBezTo>
                  <a:pt x="214482" y="739544"/>
                  <a:pt x="483013" y="749253"/>
                  <a:pt x="571723" y="690113"/>
                </a:cubicBezTo>
                <a:lnTo>
                  <a:pt x="623481" y="655608"/>
                </a:lnTo>
                <a:cubicBezTo>
                  <a:pt x="562835" y="564636"/>
                  <a:pt x="623945" y="631159"/>
                  <a:pt x="519965" y="586596"/>
                </a:cubicBezTo>
                <a:cubicBezTo>
                  <a:pt x="500906" y="578428"/>
                  <a:pt x="486752" y="561364"/>
                  <a:pt x="468206" y="552091"/>
                </a:cubicBezTo>
                <a:cubicBezTo>
                  <a:pt x="425732" y="530854"/>
                  <a:pt x="352693" y="524212"/>
                  <a:pt x="312931" y="517585"/>
                </a:cubicBezTo>
                <a:cubicBezTo>
                  <a:pt x="295678" y="506083"/>
                  <a:pt x="274125" y="499271"/>
                  <a:pt x="261172" y="483079"/>
                </a:cubicBezTo>
                <a:cubicBezTo>
                  <a:pt x="230562" y="444817"/>
                  <a:pt x="245343" y="359463"/>
                  <a:pt x="261172" y="327804"/>
                </a:cubicBezTo>
                <a:cubicBezTo>
                  <a:pt x="270445" y="309258"/>
                  <a:pt x="294385" y="302571"/>
                  <a:pt x="312931" y="293298"/>
                </a:cubicBezTo>
                <a:cubicBezTo>
                  <a:pt x="329197" y="285165"/>
                  <a:pt x="346536" y="277145"/>
                  <a:pt x="364689" y="276045"/>
                </a:cubicBezTo>
                <a:cubicBezTo>
                  <a:pt x="536997" y="265602"/>
                  <a:pt x="709746" y="264544"/>
                  <a:pt x="882274" y="258793"/>
                </a:cubicBezTo>
                <a:cubicBezTo>
                  <a:pt x="905278" y="253042"/>
                  <a:pt x="931556" y="254693"/>
                  <a:pt x="951285" y="241540"/>
                </a:cubicBezTo>
                <a:cubicBezTo>
                  <a:pt x="968538" y="230038"/>
                  <a:pt x="998744" y="205973"/>
                  <a:pt x="985791" y="189781"/>
                </a:cubicBezTo>
                <a:cubicBezTo>
                  <a:pt x="968324" y="167947"/>
                  <a:pt x="826136" y="144718"/>
                  <a:pt x="796010" y="138023"/>
                </a:cubicBezTo>
                <a:cubicBezTo>
                  <a:pt x="772863" y="132879"/>
                  <a:pt x="750002" y="126521"/>
                  <a:pt x="726998" y="120770"/>
                </a:cubicBezTo>
                <a:cubicBezTo>
                  <a:pt x="698243" y="126521"/>
                  <a:pt x="653848" y="111795"/>
                  <a:pt x="640734" y="138023"/>
                </a:cubicBezTo>
                <a:cubicBezTo>
                  <a:pt x="612326" y="194838"/>
                  <a:pt x="632464" y="264921"/>
                  <a:pt x="623481" y="327804"/>
                </a:cubicBezTo>
                <a:cubicBezTo>
                  <a:pt x="620909" y="345807"/>
                  <a:pt x="614362" y="363296"/>
                  <a:pt x="606229" y="379562"/>
                </a:cubicBezTo>
                <a:cubicBezTo>
                  <a:pt x="596956" y="398108"/>
                  <a:pt x="588976" y="419819"/>
                  <a:pt x="571723" y="431321"/>
                </a:cubicBezTo>
                <a:cubicBezTo>
                  <a:pt x="551994" y="444474"/>
                  <a:pt x="525511" y="442060"/>
                  <a:pt x="502712" y="448574"/>
                </a:cubicBezTo>
                <a:cubicBezTo>
                  <a:pt x="485225" y="453570"/>
                  <a:pt x="468206" y="460076"/>
                  <a:pt x="450953" y="465827"/>
                </a:cubicBezTo>
                <a:cubicBezTo>
                  <a:pt x="456704" y="442823"/>
                  <a:pt x="455053" y="416545"/>
                  <a:pt x="468206" y="396815"/>
                </a:cubicBezTo>
                <a:cubicBezTo>
                  <a:pt x="496006" y="355116"/>
                  <a:pt x="568021" y="353548"/>
                  <a:pt x="606229" y="345057"/>
                </a:cubicBezTo>
                <a:cubicBezTo>
                  <a:pt x="629376" y="339913"/>
                  <a:pt x="652236" y="333555"/>
                  <a:pt x="675240" y="327804"/>
                </a:cubicBezTo>
                <a:cubicBezTo>
                  <a:pt x="692493" y="316302"/>
                  <a:pt x="708452" y="302571"/>
                  <a:pt x="726998" y="293298"/>
                </a:cubicBezTo>
                <a:cubicBezTo>
                  <a:pt x="751751" y="280921"/>
                  <a:pt x="825654" y="264321"/>
                  <a:pt x="847768" y="258793"/>
                </a:cubicBezTo>
                <a:cubicBezTo>
                  <a:pt x="971014" y="176628"/>
                  <a:pt x="941227" y="230014"/>
                  <a:pt x="968538" y="120770"/>
                </a:cubicBezTo>
                <a:cubicBezTo>
                  <a:pt x="942368" y="103323"/>
                  <a:pt x="900737" y="69011"/>
                  <a:pt x="865021" y="69011"/>
                </a:cubicBezTo>
                <a:cubicBezTo>
                  <a:pt x="830039" y="69011"/>
                  <a:pt x="796010" y="80513"/>
                  <a:pt x="761504" y="86264"/>
                </a:cubicBezTo>
                <a:cubicBezTo>
                  <a:pt x="728998" y="118771"/>
                  <a:pt x="701227" y="153311"/>
                  <a:pt x="657987" y="172528"/>
                </a:cubicBezTo>
                <a:cubicBezTo>
                  <a:pt x="624750" y="187300"/>
                  <a:pt x="554470" y="207034"/>
                  <a:pt x="554470" y="207034"/>
                </a:cubicBezTo>
                <a:cubicBezTo>
                  <a:pt x="537217" y="218536"/>
                  <a:pt x="515665" y="225348"/>
                  <a:pt x="502712" y="241540"/>
                </a:cubicBezTo>
                <a:cubicBezTo>
                  <a:pt x="435793" y="325189"/>
                  <a:pt x="546628" y="272908"/>
                  <a:pt x="433700" y="310551"/>
                </a:cubicBezTo>
                <a:cubicBezTo>
                  <a:pt x="396059" y="423479"/>
                  <a:pt x="448339" y="312643"/>
                  <a:pt x="364689" y="379562"/>
                </a:cubicBezTo>
                <a:cubicBezTo>
                  <a:pt x="253201" y="468751"/>
                  <a:pt x="408524" y="405207"/>
                  <a:pt x="278425" y="448574"/>
                </a:cubicBezTo>
                <a:cubicBezTo>
                  <a:pt x="261172" y="442823"/>
                  <a:pt x="240867" y="442682"/>
                  <a:pt x="226666" y="431321"/>
                </a:cubicBezTo>
                <a:cubicBezTo>
                  <a:pt x="190491" y="402381"/>
                  <a:pt x="174001" y="351023"/>
                  <a:pt x="209414" y="310551"/>
                </a:cubicBezTo>
                <a:cubicBezTo>
                  <a:pt x="236723" y="279341"/>
                  <a:pt x="275839" y="260086"/>
                  <a:pt x="312931" y="241540"/>
                </a:cubicBezTo>
                <a:cubicBezTo>
                  <a:pt x="335935" y="230038"/>
                  <a:pt x="359612" y="219794"/>
                  <a:pt x="381942" y="207034"/>
                </a:cubicBezTo>
                <a:cubicBezTo>
                  <a:pt x="433515" y="177563"/>
                  <a:pt x="427463" y="165821"/>
                  <a:pt x="485459" y="155276"/>
                </a:cubicBezTo>
                <a:cubicBezTo>
                  <a:pt x="531077" y="146982"/>
                  <a:pt x="577474" y="143774"/>
                  <a:pt x="623481" y="138023"/>
                </a:cubicBezTo>
                <a:lnTo>
                  <a:pt x="778757" y="86264"/>
                </a:lnTo>
                <a:cubicBezTo>
                  <a:pt x="796010" y="80513"/>
                  <a:pt x="812576" y="72001"/>
                  <a:pt x="830515" y="69011"/>
                </a:cubicBezTo>
                <a:cubicBezTo>
                  <a:pt x="865021" y="63260"/>
                  <a:pt x="899730" y="58619"/>
                  <a:pt x="934032" y="51759"/>
                </a:cubicBezTo>
                <a:cubicBezTo>
                  <a:pt x="957284" y="47109"/>
                  <a:pt x="980332" y="41320"/>
                  <a:pt x="1003044" y="34506"/>
                </a:cubicBezTo>
                <a:cubicBezTo>
                  <a:pt x="1037882" y="24054"/>
                  <a:pt x="1106561" y="0"/>
                  <a:pt x="1106561" y="0"/>
                </a:cubicBezTo>
                <a:cubicBezTo>
                  <a:pt x="1118063" y="17253"/>
                  <a:pt x="1145564" y="31517"/>
                  <a:pt x="1141066" y="51759"/>
                </a:cubicBezTo>
                <a:cubicBezTo>
                  <a:pt x="1114775" y="170066"/>
                  <a:pt x="1040837" y="151988"/>
                  <a:pt x="968538" y="224287"/>
                </a:cubicBezTo>
                <a:cubicBezTo>
                  <a:pt x="951285" y="241540"/>
                  <a:pt x="936634" y="261863"/>
                  <a:pt x="916780" y="276045"/>
                </a:cubicBezTo>
                <a:cubicBezTo>
                  <a:pt x="879471" y="302694"/>
                  <a:pt x="838248" y="313724"/>
                  <a:pt x="796010" y="327804"/>
                </a:cubicBezTo>
                <a:lnTo>
                  <a:pt x="761504" y="431321"/>
                </a:lnTo>
                <a:cubicBezTo>
                  <a:pt x="752104" y="459521"/>
                  <a:pt x="737909" y="517236"/>
                  <a:pt x="709746" y="534838"/>
                </a:cubicBezTo>
                <a:cubicBezTo>
                  <a:pt x="678903" y="554115"/>
                  <a:pt x="636493" y="549169"/>
                  <a:pt x="606229" y="569344"/>
                </a:cubicBezTo>
                <a:cubicBezTo>
                  <a:pt x="588976" y="580846"/>
                  <a:pt x="573016" y="594576"/>
                  <a:pt x="554470" y="603849"/>
                </a:cubicBezTo>
                <a:cubicBezTo>
                  <a:pt x="483995" y="639086"/>
                  <a:pt x="341942" y="634500"/>
                  <a:pt x="295678" y="638355"/>
                </a:cubicBezTo>
                <a:cubicBezTo>
                  <a:pt x="277420" y="635312"/>
                  <a:pt x="149574" y="645347"/>
                  <a:pt x="174908" y="569344"/>
                </a:cubicBezTo>
                <a:cubicBezTo>
                  <a:pt x="182624" y="546197"/>
                  <a:pt x="209413" y="534838"/>
                  <a:pt x="226666" y="517585"/>
                </a:cubicBezTo>
                <a:cubicBezTo>
                  <a:pt x="232417" y="500332"/>
                  <a:pt x="231060" y="478686"/>
                  <a:pt x="243919" y="465827"/>
                </a:cubicBezTo>
                <a:cubicBezTo>
                  <a:pt x="303245" y="406501"/>
                  <a:pt x="334109" y="401257"/>
                  <a:pt x="399195" y="379562"/>
                </a:cubicBezTo>
                <a:lnTo>
                  <a:pt x="433700" y="276045"/>
                </a:lnTo>
                <a:cubicBezTo>
                  <a:pt x="447321" y="235181"/>
                  <a:pt x="479052" y="124861"/>
                  <a:pt x="519965" y="120770"/>
                </a:cubicBezTo>
                <a:cubicBezTo>
                  <a:pt x="705289" y="102237"/>
                  <a:pt x="640799" y="129365"/>
                  <a:pt x="726998" y="86264"/>
                </a:cubicBezTo>
              </a:path>
            </a:pathLst>
          </a:cu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Freeform 27"/>
          <p:cNvSpPr/>
          <p:nvPr/>
        </p:nvSpPr>
        <p:spPr>
          <a:xfrm>
            <a:off x="5948290" y="4323149"/>
            <a:ext cx="1141558" cy="741872"/>
          </a:xfrm>
          <a:custGeom>
            <a:avLst/>
            <a:gdLst>
              <a:gd name="connsiteX0" fmla="*/ 606229 w 1141558"/>
              <a:gd name="connsiteY0" fmla="*/ 155276 h 741872"/>
              <a:gd name="connsiteX1" fmla="*/ 330183 w 1141558"/>
              <a:gd name="connsiteY1" fmla="*/ 172528 h 741872"/>
              <a:gd name="connsiteX2" fmla="*/ 295678 w 1141558"/>
              <a:gd name="connsiteY2" fmla="*/ 224287 h 741872"/>
              <a:gd name="connsiteX3" fmla="*/ 450953 w 1141558"/>
              <a:gd name="connsiteY3" fmla="*/ 310551 h 741872"/>
              <a:gd name="connsiteX4" fmla="*/ 502712 w 1141558"/>
              <a:gd name="connsiteY4" fmla="*/ 327804 h 741872"/>
              <a:gd name="connsiteX5" fmla="*/ 554470 w 1141558"/>
              <a:gd name="connsiteY5" fmla="*/ 431321 h 741872"/>
              <a:gd name="connsiteX6" fmla="*/ 537217 w 1141558"/>
              <a:gd name="connsiteY6" fmla="*/ 483079 h 741872"/>
              <a:gd name="connsiteX7" fmla="*/ 485459 w 1141558"/>
              <a:gd name="connsiteY7" fmla="*/ 534838 h 741872"/>
              <a:gd name="connsiteX8" fmla="*/ 381942 w 1141558"/>
              <a:gd name="connsiteY8" fmla="*/ 569344 h 741872"/>
              <a:gd name="connsiteX9" fmla="*/ 278425 w 1141558"/>
              <a:gd name="connsiteY9" fmla="*/ 552091 h 741872"/>
              <a:gd name="connsiteX10" fmla="*/ 226666 w 1141558"/>
              <a:gd name="connsiteY10" fmla="*/ 534838 h 741872"/>
              <a:gd name="connsiteX11" fmla="*/ 330183 w 1141558"/>
              <a:gd name="connsiteY11" fmla="*/ 465827 h 741872"/>
              <a:gd name="connsiteX12" fmla="*/ 571723 w 1141558"/>
              <a:gd name="connsiteY12" fmla="*/ 448574 h 741872"/>
              <a:gd name="connsiteX13" fmla="*/ 588976 w 1141558"/>
              <a:gd name="connsiteY13" fmla="*/ 500332 h 741872"/>
              <a:gd name="connsiteX14" fmla="*/ 640734 w 1141558"/>
              <a:gd name="connsiteY14" fmla="*/ 534838 h 741872"/>
              <a:gd name="connsiteX15" fmla="*/ 657987 w 1141558"/>
              <a:gd name="connsiteY15" fmla="*/ 483079 h 741872"/>
              <a:gd name="connsiteX16" fmla="*/ 606229 w 1141558"/>
              <a:gd name="connsiteY16" fmla="*/ 310551 h 741872"/>
              <a:gd name="connsiteX17" fmla="*/ 554470 w 1141558"/>
              <a:gd name="connsiteY17" fmla="*/ 276045 h 741872"/>
              <a:gd name="connsiteX18" fmla="*/ 519965 w 1141558"/>
              <a:gd name="connsiteY18" fmla="*/ 224287 h 741872"/>
              <a:gd name="connsiteX19" fmla="*/ 399195 w 1141558"/>
              <a:gd name="connsiteY19" fmla="*/ 224287 h 741872"/>
              <a:gd name="connsiteX20" fmla="*/ 347436 w 1141558"/>
              <a:gd name="connsiteY20" fmla="*/ 327804 h 741872"/>
              <a:gd name="connsiteX21" fmla="*/ 312931 w 1141558"/>
              <a:gd name="connsiteY21" fmla="*/ 431321 h 741872"/>
              <a:gd name="connsiteX22" fmla="*/ 209414 w 1141558"/>
              <a:gd name="connsiteY22" fmla="*/ 483079 h 741872"/>
              <a:gd name="connsiteX23" fmla="*/ 157655 w 1141558"/>
              <a:gd name="connsiteY23" fmla="*/ 500332 h 741872"/>
              <a:gd name="connsiteX24" fmla="*/ 19632 w 1141558"/>
              <a:gd name="connsiteY24" fmla="*/ 621102 h 741872"/>
              <a:gd name="connsiteX25" fmla="*/ 2380 w 1141558"/>
              <a:gd name="connsiteY25" fmla="*/ 672860 h 741872"/>
              <a:gd name="connsiteX26" fmla="*/ 71391 w 1141558"/>
              <a:gd name="connsiteY26" fmla="*/ 707366 h 741872"/>
              <a:gd name="connsiteX27" fmla="*/ 174908 w 1141558"/>
              <a:gd name="connsiteY27" fmla="*/ 741872 h 741872"/>
              <a:gd name="connsiteX28" fmla="*/ 571723 w 1141558"/>
              <a:gd name="connsiteY28" fmla="*/ 690113 h 741872"/>
              <a:gd name="connsiteX29" fmla="*/ 623481 w 1141558"/>
              <a:gd name="connsiteY29" fmla="*/ 655608 h 741872"/>
              <a:gd name="connsiteX30" fmla="*/ 519965 w 1141558"/>
              <a:gd name="connsiteY30" fmla="*/ 586596 h 741872"/>
              <a:gd name="connsiteX31" fmla="*/ 468206 w 1141558"/>
              <a:gd name="connsiteY31" fmla="*/ 552091 h 741872"/>
              <a:gd name="connsiteX32" fmla="*/ 312931 w 1141558"/>
              <a:gd name="connsiteY32" fmla="*/ 517585 h 741872"/>
              <a:gd name="connsiteX33" fmla="*/ 261172 w 1141558"/>
              <a:gd name="connsiteY33" fmla="*/ 483079 h 741872"/>
              <a:gd name="connsiteX34" fmla="*/ 261172 w 1141558"/>
              <a:gd name="connsiteY34" fmla="*/ 327804 h 741872"/>
              <a:gd name="connsiteX35" fmla="*/ 312931 w 1141558"/>
              <a:gd name="connsiteY35" fmla="*/ 293298 h 741872"/>
              <a:gd name="connsiteX36" fmla="*/ 364689 w 1141558"/>
              <a:gd name="connsiteY36" fmla="*/ 276045 h 741872"/>
              <a:gd name="connsiteX37" fmla="*/ 882274 w 1141558"/>
              <a:gd name="connsiteY37" fmla="*/ 258793 h 741872"/>
              <a:gd name="connsiteX38" fmla="*/ 951285 w 1141558"/>
              <a:gd name="connsiteY38" fmla="*/ 241540 h 741872"/>
              <a:gd name="connsiteX39" fmla="*/ 985791 w 1141558"/>
              <a:gd name="connsiteY39" fmla="*/ 189781 h 741872"/>
              <a:gd name="connsiteX40" fmla="*/ 796010 w 1141558"/>
              <a:gd name="connsiteY40" fmla="*/ 138023 h 741872"/>
              <a:gd name="connsiteX41" fmla="*/ 726998 w 1141558"/>
              <a:gd name="connsiteY41" fmla="*/ 120770 h 741872"/>
              <a:gd name="connsiteX42" fmla="*/ 640734 w 1141558"/>
              <a:gd name="connsiteY42" fmla="*/ 138023 h 741872"/>
              <a:gd name="connsiteX43" fmla="*/ 623481 w 1141558"/>
              <a:gd name="connsiteY43" fmla="*/ 327804 h 741872"/>
              <a:gd name="connsiteX44" fmla="*/ 606229 w 1141558"/>
              <a:gd name="connsiteY44" fmla="*/ 379562 h 741872"/>
              <a:gd name="connsiteX45" fmla="*/ 571723 w 1141558"/>
              <a:gd name="connsiteY45" fmla="*/ 431321 h 741872"/>
              <a:gd name="connsiteX46" fmla="*/ 502712 w 1141558"/>
              <a:gd name="connsiteY46" fmla="*/ 448574 h 741872"/>
              <a:gd name="connsiteX47" fmla="*/ 450953 w 1141558"/>
              <a:gd name="connsiteY47" fmla="*/ 465827 h 741872"/>
              <a:gd name="connsiteX48" fmla="*/ 468206 w 1141558"/>
              <a:gd name="connsiteY48" fmla="*/ 396815 h 741872"/>
              <a:gd name="connsiteX49" fmla="*/ 606229 w 1141558"/>
              <a:gd name="connsiteY49" fmla="*/ 345057 h 741872"/>
              <a:gd name="connsiteX50" fmla="*/ 675240 w 1141558"/>
              <a:gd name="connsiteY50" fmla="*/ 327804 h 741872"/>
              <a:gd name="connsiteX51" fmla="*/ 726998 w 1141558"/>
              <a:gd name="connsiteY51" fmla="*/ 293298 h 741872"/>
              <a:gd name="connsiteX52" fmla="*/ 847768 w 1141558"/>
              <a:gd name="connsiteY52" fmla="*/ 258793 h 741872"/>
              <a:gd name="connsiteX53" fmla="*/ 968538 w 1141558"/>
              <a:gd name="connsiteY53" fmla="*/ 120770 h 741872"/>
              <a:gd name="connsiteX54" fmla="*/ 865021 w 1141558"/>
              <a:gd name="connsiteY54" fmla="*/ 69011 h 741872"/>
              <a:gd name="connsiteX55" fmla="*/ 761504 w 1141558"/>
              <a:gd name="connsiteY55" fmla="*/ 86264 h 741872"/>
              <a:gd name="connsiteX56" fmla="*/ 657987 w 1141558"/>
              <a:gd name="connsiteY56" fmla="*/ 172528 h 741872"/>
              <a:gd name="connsiteX57" fmla="*/ 554470 w 1141558"/>
              <a:gd name="connsiteY57" fmla="*/ 207034 h 741872"/>
              <a:gd name="connsiteX58" fmla="*/ 502712 w 1141558"/>
              <a:gd name="connsiteY58" fmla="*/ 241540 h 741872"/>
              <a:gd name="connsiteX59" fmla="*/ 433700 w 1141558"/>
              <a:gd name="connsiteY59" fmla="*/ 310551 h 741872"/>
              <a:gd name="connsiteX60" fmla="*/ 364689 w 1141558"/>
              <a:gd name="connsiteY60" fmla="*/ 379562 h 741872"/>
              <a:gd name="connsiteX61" fmla="*/ 278425 w 1141558"/>
              <a:gd name="connsiteY61" fmla="*/ 448574 h 741872"/>
              <a:gd name="connsiteX62" fmla="*/ 226666 w 1141558"/>
              <a:gd name="connsiteY62" fmla="*/ 431321 h 741872"/>
              <a:gd name="connsiteX63" fmla="*/ 209414 w 1141558"/>
              <a:gd name="connsiteY63" fmla="*/ 310551 h 741872"/>
              <a:gd name="connsiteX64" fmla="*/ 312931 w 1141558"/>
              <a:gd name="connsiteY64" fmla="*/ 241540 h 741872"/>
              <a:gd name="connsiteX65" fmla="*/ 381942 w 1141558"/>
              <a:gd name="connsiteY65" fmla="*/ 207034 h 741872"/>
              <a:gd name="connsiteX66" fmla="*/ 485459 w 1141558"/>
              <a:gd name="connsiteY66" fmla="*/ 155276 h 741872"/>
              <a:gd name="connsiteX67" fmla="*/ 623481 w 1141558"/>
              <a:gd name="connsiteY67" fmla="*/ 138023 h 741872"/>
              <a:gd name="connsiteX68" fmla="*/ 778757 w 1141558"/>
              <a:gd name="connsiteY68" fmla="*/ 86264 h 741872"/>
              <a:gd name="connsiteX69" fmla="*/ 830515 w 1141558"/>
              <a:gd name="connsiteY69" fmla="*/ 69011 h 741872"/>
              <a:gd name="connsiteX70" fmla="*/ 934032 w 1141558"/>
              <a:gd name="connsiteY70" fmla="*/ 51759 h 741872"/>
              <a:gd name="connsiteX71" fmla="*/ 1003044 w 1141558"/>
              <a:gd name="connsiteY71" fmla="*/ 34506 h 741872"/>
              <a:gd name="connsiteX72" fmla="*/ 1106561 w 1141558"/>
              <a:gd name="connsiteY72" fmla="*/ 0 h 741872"/>
              <a:gd name="connsiteX73" fmla="*/ 1141066 w 1141558"/>
              <a:gd name="connsiteY73" fmla="*/ 51759 h 741872"/>
              <a:gd name="connsiteX74" fmla="*/ 968538 w 1141558"/>
              <a:gd name="connsiteY74" fmla="*/ 224287 h 741872"/>
              <a:gd name="connsiteX75" fmla="*/ 916780 w 1141558"/>
              <a:gd name="connsiteY75" fmla="*/ 276045 h 741872"/>
              <a:gd name="connsiteX76" fmla="*/ 796010 w 1141558"/>
              <a:gd name="connsiteY76" fmla="*/ 327804 h 741872"/>
              <a:gd name="connsiteX77" fmla="*/ 761504 w 1141558"/>
              <a:gd name="connsiteY77" fmla="*/ 431321 h 741872"/>
              <a:gd name="connsiteX78" fmla="*/ 709746 w 1141558"/>
              <a:gd name="connsiteY78" fmla="*/ 534838 h 741872"/>
              <a:gd name="connsiteX79" fmla="*/ 606229 w 1141558"/>
              <a:gd name="connsiteY79" fmla="*/ 569344 h 741872"/>
              <a:gd name="connsiteX80" fmla="*/ 554470 w 1141558"/>
              <a:gd name="connsiteY80" fmla="*/ 603849 h 741872"/>
              <a:gd name="connsiteX81" fmla="*/ 295678 w 1141558"/>
              <a:gd name="connsiteY81" fmla="*/ 638355 h 741872"/>
              <a:gd name="connsiteX82" fmla="*/ 174908 w 1141558"/>
              <a:gd name="connsiteY82" fmla="*/ 569344 h 741872"/>
              <a:gd name="connsiteX83" fmla="*/ 226666 w 1141558"/>
              <a:gd name="connsiteY83" fmla="*/ 517585 h 741872"/>
              <a:gd name="connsiteX84" fmla="*/ 243919 w 1141558"/>
              <a:gd name="connsiteY84" fmla="*/ 465827 h 741872"/>
              <a:gd name="connsiteX85" fmla="*/ 399195 w 1141558"/>
              <a:gd name="connsiteY85" fmla="*/ 379562 h 741872"/>
              <a:gd name="connsiteX86" fmla="*/ 433700 w 1141558"/>
              <a:gd name="connsiteY86" fmla="*/ 276045 h 741872"/>
              <a:gd name="connsiteX87" fmla="*/ 519965 w 1141558"/>
              <a:gd name="connsiteY87" fmla="*/ 120770 h 741872"/>
              <a:gd name="connsiteX88" fmla="*/ 726998 w 1141558"/>
              <a:gd name="connsiteY88" fmla="*/ 86264 h 741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</a:cxnLst>
            <a:rect l="l" t="t" r="r" b="b"/>
            <a:pathLst>
              <a:path w="1141558" h="741872">
                <a:moveTo>
                  <a:pt x="606229" y="155276"/>
                </a:moveTo>
                <a:cubicBezTo>
                  <a:pt x="514214" y="161027"/>
                  <a:pt x="420182" y="152528"/>
                  <a:pt x="330183" y="172528"/>
                </a:cubicBezTo>
                <a:cubicBezTo>
                  <a:pt x="309941" y="177026"/>
                  <a:pt x="292269" y="203834"/>
                  <a:pt x="295678" y="224287"/>
                </a:cubicBezTo>
                <a:cubicBezTo>
                  <a:pt x="304793" y="278976"/>
                  <a:pt x="426198" y="302299"/>
                  <a:pt x="450953" y="310551"/>
                </a:cubicBezTo>
                <a:lnTo>
                  <a:pt x="502712" y="327804"/>
                </a:lnTo>
                <a:cubicBezTo>
                  <a:pt x="520158" y="353973"/>
                  <a:pt x="554470" y="395606"/>
                  <a:pt x="554470" y="431321"/>
                </a:cubicBezTo>
                <a:cubicBezTo>
                  <a:pt x="554470" y="449507"/>
                  <a:pt x="547305" y="467947"/>
                  <a:pt x="537217" y="483079"/>
                </a:cubicBezTo>
                <a:cubicBezTo>
                  <a:pt x="523683" y="503380"/>
                  <a:pt x="506788" y="522989"/>
                  <a:pt x="485459" y="534838"/>
                </a:cubicBezTo>
                <a:cubicBezTo>
                  <a:pt x="453664" y="552502"/>
                  <a:pt x="381942" y="569344"/>
                  <a:pt x="381942" y="569344"/>
                </a:cubicBezTo>
                <a:cubicBezTo>
                  <a:pt x="347436" y="563593"/>
                  <a:pt x="312574" y="559680"/>
                  <a:pt x="278425" y="552091"/>
                </a:cubicBezTo>
                <a:cubicBezTo>
                  <a:pt x="260672" y="548146"/>
                  <a:pt x="226666" y="553024"/>
                  <a:pt x="226666" y="534838"/>
                </a:cubicBezTo>
                <a:cubicBezTo>
                  <a:pt x="226666" y="491758"/>
                  <a:pt x="303440" y="474741"/>
                  <a:pt x="330183" y="465827"/>
                </a:cubicBezTo>
                <a:cubicBezTo>
                  <a:pt x="418142" y="407187"/>
                  <a:pt x="412305" y="395435"/>
                  <a:pt x="571723" y="448574"/>
                </a:cubicBezTo>
                <a:cubicBezTo>
                  <a:pt x="588976" y="454325"/>
                  <a:pt x="577615" y="486131"/>
                  <a:pt x="588976" y="500332"/>
                </a:cubicBezTo>
                <a:cubicBezTo>
                  <a:pt x="601929" y="516524"/>
                  <a:pt x="623481" y="523336"/>
                  <a:pt x="640734" y="534838"/>
                </a:cubicBezTo>
                <a:cubicBezTo>
                  <a:pt x="646485" y="517585"/>
                  <a:pt x="657987" y="501265"/>
                  <a:pt x="657987" y="483079"/>
                </a:cubicBezTo>
                <a:cubicBezTo>
                  <a:pt x="657987" y="417925"/>
                  <a:pt x="652998" y="357320"/>
                  <a:pt x="606229" y="310551"/>
                </a:cubicBezTo>
                <a:cubicBezTo>
                  <a:pt x="591567" y="295889"/>
                  <a:pt x="571723" y="287547"/>
                  <a:pt x="554470" y="276045"/>
                </a:cubicBezTo>
                <a:cubicBezTo>
                  <a:pt x="542968" y="258792"/>
                  <a:pt x="536156" y="237240"/>
                  <a:pt x="519965" y="224287"/>
                </a:cubicBezTo>
                <a:cubicBezTo>
                  <a:pt x="478713" y="191285"/>
                  <a:pt x="442821" y="213380"/>
                  <a:pt x="399195" y="224287"/>
                </a:cubicBezTo>
                <a:cubicBezTo>
                  <a:pt x="336269" y="413061"/>
                  <a:pt x="436629" y="127118"/>
                  <a:pt x="347436" y="327804"/>
                </a:cubicBezTo>
                <a:cubicBezTo>
                  <a:pt x="332664" y="361041"/>
                  <a:pt x="347437" y="419819"/>
                  <a:pt x="312931" y="431321"/>
                </a:cubicBezTo>
                <a:cubicBezTo>
                  <a:pt x="182832" y="474687"/>
                  <a:pt x="343195" y="416189"/>
                  <a:pt x="209414" y="483079"/>
                </a:cubicBezTo>
                <a:cubicBezTo>
                  <a:pt x="193148" y="491212"/>
                  <a:pt x="174908" y="494581"/>
                  <a:pt x="157655" y="500332"/>
                </a:cubicBezTo>
                <a:cubicBezTo>
                  <a:pt x="36885" y="580846"/>
                  <a:pt x="77142" y="534838"/>
                  <a:pt x="19632" y="621102"/>
                </a:cubicBezTo>
                <a:cubicBezTo>
                  <a:pt x="13881" y="638355"/>
                  <a:pt x="-6977" y="657266"/>
                  <a:pt x="2380" y="672860"/>
                </a:cubicBezTo>
                <a:cubicBezTo>
                  <a:pt x="15612" y="694914"/>
                  <a:pt x="47512" y="697814"/>
                  <a:pt x="71391" y="707366"/>
                </a:cubicBezTo>
                <a:cubicBezTo>
                  <a:pt x="105162" y="720874"/>
                  <a:pt x="174908" y="741872"/>
                  <a:pt x="174908" y="741872"/>
                </a:cubicBezTo>
                <a:cubicBezTo>
                  <a:pt x="214482" y="739544"/>
                  <a:pt x="483013" y="749253"/>
                  <a:pt x="571723" y="690113"/>
                </a:cubicBezTo>
                <a:lnTo>
                  <a:pt x="623481" y="655608"/>
                </a:lnTo>
                <a:cubicBezTo>
                  <a:pt x="562835" y="564636"/>
                  <a:pt x="623945" y="631159"/>
                  <a:pt x="519965" y="586596"/>
                </a:cubicBezTo>
                <a:cubicBezTo>
                  <a:pt x="500906" y="578428"/>
                  <a:pt x="486752" y="561364"/>
                  <a:pt x="468206" y="552091"/>
                </a:cubicBezTo>
                <a:cubicBezTo>
                  <a:pt x="425732" y="530854"/>
                  <a:pt x="352693" y="524212"/>
                  <a:pt x="312931" y="517585"/>
                </a:cubicBezTo>
                <a:cubicBezTo>
                  <a:pt x="295678" y="506083"/>
                  <a:pt x="274125" y="499271"/>
                  <a:pt x="261172" y="483079"/>
                </a:cubicBezTo>
                <a:cubicBezTo>
                  <a:pt x="230562" y="444817"/>
                  <a:pt x="245343" y="359463"/>
                  <a:pt x="261172" y="327804"/>
                </a:cubicBezTo>
                <a:cubicBezTo>
                  <a:pt x="270445" y="309258"/>
                  <a:pt x="294385" y="302571"/>
                  <a:pt x="312931" y="293298"/>
                </a:cubicBezTo>
                <a:cubicBezTo>
                  <a:pt x="329197" y="285165"/>
                  <a:pt x="346536" y="277145"/>
                  <a:pt x="364689" y="276045"/>
                </a:cubicBezTo>
                <a:cubicBezTo>
                  <a:pt x="536997" y="265602"/>
                  <a:pt x="709746" y="264544"/>
                  <a:pt x="882274" y="258793"/>
                </a:cubicBezTo>
                <a:cubicBezTo>
                  <a:pt x="905278" y="253042"/>
                  <a:pt x="931556" y="254693"/>
                  <a:pt x="951285" y="241540"/>
                </a:cubicBezTo>
                <a:cubicBezTo>
                  <a:pt x="968538" y="230038"/>
                  <a:pt x="998744" y="205973"/>
                  <a:pt x="985791" y="189781"/>
                </a:cubicBezTo>
                <a:cubicBezTo>
                  <a:pt x="968324" y="167947"/>
                  <a:pt x="826136" y="144718"/>
                  <a:pt x="796010" y="138023"/>
                </a:cubicBezTo>
                <a:cubicBezTo>
                  <a:pt x="772863" y="132879"/>
                  <a:pt x="750002" y="126521"/>
                  <a:pt x="726998" y="120770"/>
                </a:cubicBezTo>
                <a:cubicBezTo>
                  <a:pt x="698243" y="126521"/>
                  <a:pt x="653848" y="111795"/>
                  <a:pt x="640734" y="138023"/>
                </a:cubicBezTo>
                <a:cubicBezTo>
                  <a:pt x="612326" y="194838"/>
                  <a:pt x="632464" y="264921"/>
                  <a:pt x="623481" y="327804"/>
                </a:cubicBezTo>
                <a:cubicBezTo>
                  <a:pt x="620909" y="345807"/>
                  <a:pt x="614362" y="363296"/>
                  <a:pt x="606229" y="379562"/>
                </a:cubicBezTo>
                <a:cubicBezTo>
                  <a:pt x="596956" y="398108"/>
                  <a:pt x="588976" y="419819"/>
                  <a:pt x="571723" y="431321"/>
                </a:cubicBezTo>
                <a:cubicBezTo>
                  <a:pt x="551994" y="444474"/>
                  <a:pt x="525511" y="442060"/>
                  <a:pt x="502712" y="448574"/>
                </a:cubicBezTo>
                <a:cubicBezTo>
                  <a:pt x="485225" y="453570"/>
                  <a:pt x="468206" y="460076"/>
                  <a:pt x="450953" y="465827"/>
                </a:cubicBezTo>
                <a:cubicBezTo>
                  <a:pt x="456704" y="442823"/>
                  <a:pt x="455053" y="416545"/>
                  <a:pt x="468206" y="396815"/>
                </a:cubicBezTo>
                <a:cubicBezTo>
                  <a:pt x="496006" y="355116"/>
                  <a:pt x="568021" y="353548"/>
                  <a:pt x="606229" y="345057"/>
                </a:cubicBezTo>
                <a:cubicBezTo>
                  <a:pt x="629376" y="339913"/>
                  <a:pt x="652236" y="333555"/>
                  <a:pt x="675240" y="327804"/>
                </a:cubicBezTo>
                <a:cubicBezTo>
                  <a:pt x="692493" y="316302"/>
                  <a:pt x="708452" y="302571"/>
                  <a:pt x="726998" y="293298"/>
                </a:cubicBezTo>
                <a:cubicBezTo>
                  <a:pt x="751751" y="280921"/>
                  <a:pt x="825654" y="264321"/>
                  <a:pt x="847768" y="258793"/>
                </a:cubicBezTo>
                <a:cubicBezTo>
                  <a:pt x="971014" y="176628"/>
                  <a:pt x="941227" y="230014"/>
                  <a:pt x="968538" y="120770"/>
                </a:cubicBezTo>
                <a:cubicBezTo>
                  <a:pt x="942368" y="103323"/>
                  <a:pt x="900737" y="69011"/>
                  <a:pt x="865021" y="69011"/>
                </a:cubicBezTo>
                <a:cubicBezTo>
                  <a:pt x="830039" y="69011"/>
                  <a:pt x="796010" y="80513"/>
                  <a:pt x="761504" y="86264"/>
                </a:cubicBezTo>
                <a:cubicBezTo>
                  <a:pt x="728998" y="118771"/>
                  <a:pt x="701227" y="153311"/>
                  <a:pt x="657987" y="172528"/>
                </a:cubicBezTo>
                <a:cubicBezTo>
                  <a:pt x="624750" y="187300"/>
                  <a:pt x="554470" y="207034"/>
                  <a:pt x="554470" y="207034"/>
                </a:cubicBezTo>
                <a:cubicBezTo>
                  <a:pt x="537217" y="218536"/>
                  <a:pt x="515665" y="225348"/>
                  <a:pt x="502712" y="241540"/>
                </a:cubicBezTo>
                <a:cubicBezTo>
                  <a:pt x="435793" y="325189"/>
                  <a:pt x="546628" y="272908"/>
                  <a:pt x="433700" y="310551"/>
                </a:cubicBezTo>
                <a:cubicBezTo>
                  <a:pt x="396059" y="423479"/>
                  <a:pt x="448339" y="312643"/>
                  <a:pt x="364689" y="379562"/>
                </a:cubicBezTo>
                <a:cubicBezTo>
                  <a:pt x="253201" y="468751"/>
                  <a:pt x="408524" y="405207"/>
                  <a:pt x="278425" y="448574"/>
                </a:cubicBezTo>
                <a:cubicBezTo>
                  <a:pt x="261172" y="442823"/>
                  <a:pt x="240867" y="442682"/>
                  <a:pt x="226666" y="431321"/>
                </a:cubicBezTo>
                <a:cubicBezTo>
                  <a:pt x="190491" y="402381"/>
                  <a:pt x="174001" y="351023"/>
                  <a:pt x="209414" y="310551"/>
                </a:cubicBezTo>
                <a:cubicBezTo>
                  <a:pt x="236723" y="279341"/>
                  <a:pt x="275839" y="260086"/>
                  <a:pt x="312931" y="241540"/>
                </a:cubicBezTo>
                <a:cubicBezTo>
                  <a:pt x="335935" y="230038"/>
                  <a:pt x="359612" y="219794"/>
                  <a:pt x="381942" y="207034"/>
                </a:cubicBezTo>
                <a:cubicBezTo>
                  <a:pt x="433515" y="177563"/>
                  <a:pt x="427463" y="165821"/>
                  <a:pt x="485459" y="155276"/>
                </a:cubicBezTo>
                <a:cubicBezTo>
                  <a:pt x="531077" y="146982"/>
                  <a:pt x="577474" y="143774"/>
                  <a:pt x="623481" y="138023"/>
                </a:cubicBezTo>
                <a:lnTo>
                  <a:pt x="778757" y="86264"/>
                </a:lnTo>
                <a:cubicBezTo>
                  <a:pt x="796010" y="80513"/>
                  <a:pt x="812576" y="72001"/>
                  <a:pt x="830515" y="69011"/>
                </a:cubicBezTo>
                <a:cubicBezTo>
                  <a:pt x="865021" y="63260"/>
                  <a:pt x="899730" y="58619"/>
                  <a:pt x="934032" y="51759"/>
                </a:cubicBezTo>
                <a:cubicBezTo>
                  <a:pt x="957284" y="47109"/>
                  <a:pt x="980332" y="41320"/>
                  <a:pt x="1003044" y="34506"/>
                </a:cubicBezTo>
                <a:cubicBezTo>
                  <a:pt x="1037882" y="24054"/>
                  <a:pt x="1106561" y="0"/>
                  <a:pt x="1106561" y="0"/>
                </a:cubicBezTo>
                <a:cubicBezTo>
                  <a:pt x="1118063" y="17253"/>
                  <a:pt x="1145564" y="31517"/>
                  <a:pt x="1141066" y="51759"/>
                </a:cubicBezTo>
                <a:cubicBezTo>
                  <a:pt x="1114775" y="170066"/>
                  <a:pt x="1040837" y="151988"/>
                  <a:pt x="968538" y="224287"/>
                </a:cubicBezTo>
                <a:cubicBezTo>
                  <a:pt x="951285" y="241540"/>
                  <a:pt x="936634" y="261863"/>
                  <a:pt x="916780" y="276045"/>
                </a:cubicBezTo>
                <a:cubicBezTo>
                  <a:pt x="879471" y="302694"/>
                  <a:pt x="838248" y="313724"/>
                  <a:pt x="796010" y="327804"/>
                </a:cubicBezTo>
                <a:lnTo>
                  <a:pt x="761504" y="431321"/>
                </a:lnTo>
                <a:cubicBezTo>
                  <a:pt x="752104" y="459521"/>
                  <a:pt x="737909" y="517236"/>
                  <a:pt x="709746" y="534838"/>
                </a:cubicBezTo>
                <a:cubicBezTo>
                  <a:pt x="678903" y="554115"/>
                  <a:pt x="636493" y="549169"/>
                  <a:pt x="606229" y="569344"/>
                </a:cubicBezTo>
                <a:cubicBezTo>
                  <a:pt x="588976" y="580846"/>
                  <a:pt x="573016" y="594576"/>
                  <a:pt x="554470" y="603849"/>
                </a:cubicBezTo>
                <a:cubicBezTo>
                  <a:pt x="483995" y="639086"/>
                  <a:pt x="341942" y="634500"/>
                  <a:pt x="295678" y="638355"/>
                </a:cubicBezTo>
                <a:cubicBezTo>
                  <a:pt x="277420" y="635312"/>
                  <a:pt x="149574" y="645347"/>
                  <a:pt x="174908" y="569344"/>
                </a:cubicBezTo>
                <a:cubicBezTo>
                  <a:pt x="182624" y="546197"/>
                  <a:pt x="209413" y="534838"/>
                  <a:pt x="226666" y="517585"/>
                </a:cubicBezTo>
                <a:cubicBezTo>
                  <a:pt x="232417" y="500332"/>
                  <a:pt x="231060" y="478686"/>
                  <a:pt x="243919" y="465827"/>
                </a:cubicBezTo>
                <a:cubicBezTo>
                  <a:pt x="303245" y="406501"/>
                  <a:pt x="334109" y="401257"/>
                  <a:pt x="399195" y="379562"/>
                </a:cubicBezTo>
                <a:lnTo>
                  <a:pt x="433700" y="276045"/>
                </a:lnTo>
                <a:cubicBezTo>
                  <a:pt x="447321" y="235181"/>
                  <a:pt x="479052" y="124861"/>
                  <a:pt x="519965" y="120770"/>
                </a:cubicBezTo>
                <a:cubicBezTo>
                  <a:pt x="705289" y="102237"/>
                  <a:pt x="640799" y="129365"/>
                  <a:pt x="726998" y="86264"/>
                </a:cubicBezTo>
              </a:path>
            </a:pathLst>
          </a:cu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TextBox 25"/>
          <p:cNvSpPr txBox="1"/>
          <p:nvPr/>
        </p:nvSpPr>
        <p:spPr>
          <a:xfrm>
            <a:off x="1015485" y="1365551"/>
            <a:ext cx="74049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dirty="0"/>
              <a:t>The vector with GFP is transferred from </a:t>
            </a:r>
            <a:r>
              <a:rPr lang="nl-BE" i="1" dirty="0"/>
              <a:t>E. coli </a:t>
            </a:r>
            <a:r>
              <a:rPr lang="nl-BE" dirty="0"/>
              <a:t>donor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your</a:t>
            </a:r>
            <a:r>
              <a:rPr lang="nl-BE" dirty="0"/>
              <a:t> </a:t>
            </a:r>
            <a:r>
              <a:rPr lang="nl-BE" dirty="0" err="1"/>
              <a:t>recipient</a:t>
            </a:r>
            <a:r>
              <a:rPr lang="nl-BE" dirty="0"/>
              <a:t> in </a:t>
            </a:r>
            <a:r>
              <a:rPr lang="nl-BE" b="1" dirty="0" err="1"/>
              <a:t>triparental</a:t>
            </a:r>
            <a:r>
              <a:rPr lang="nl-BE" b="1" dirty="0"/>
              <a:t> </a:t>
            </a:r>
            <a:r>
              <a:rPr lang="nl-BE" b="1" dirty="0" err="1"/>
              <a:t>mating</a:t>
            </a:r>
            <a:r>
              <a:rPr lang="nl-BE" dirty="0"/>
              <a:t>; </a:t>
            </a:r>
            <a:r>
              <a:rPr lang="nl-BE" dirty="0" err="1"/>
              <a:t>antibiotic</a:t>
            </a:r>
            <a:r>
              <a:rPr lang="nl-BE" dirty="0"/>
              <a:t> </a:t>
            </a:r>
            <a:r>
              <a:rPr lang="nl-BE" dirty="0" err="1"/>
              <a:t>selection</a:t>
            </a:r>
            <a:r>
              <a:rPr lang="nl-BE" dirty="0"/>
              <a:t> is </a:t>
            </a:r>
            <a:r>
              <a:rPr lang="nl-BE" dirty="0" err="1"/>
              <a:t>used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obtain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desired</a:t>
            </a:r>
            <a:r>
              <a:rPr lang="nl-BE" dirty="0"/>
              <a:t> transformant</a:t>
            </a:r>
            <a:endParaRPr lang="en-GB" dirty="0"/>
          </a:p>
        </p:txBody>
      </p:sp>
      <p:sp>
        <p:nvSpPr>
          <p:cNvPr id="30" name="TextBox 29"/>
          <p:cNvSpPr txBox="1"/>
          <p:nvPr/>
        </p:nvSpPr>
        <p:spPr>
          <a:xfrm>
            <a:off x="2136304" y="3997076"/>
            <a:ext cx="1097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 err="1"/>
              <a:t>gfp</a:t>
            </a:r>
            <a:endParaRPr lang="en-GB" dirty="0"/>
          </a:p>
        </p:txBody>
      </p:sp>
      <p:sp>
        <p:nvSpPr>
          <p:cNvPr id="3" name="Rectangle 2"/>
          <p:cNvSpPr/>
          <p:nvPr/>
        </p:nvSpPr>
        <p:spPr>
          <a:xfrm>
            <a:off x="1109754" y="5442222"/>
            <a:ext cx="326500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dirty="0"/>
              <a:t>Non-conjugative plasmid: incapable of initiating conjugation (lacks some essential genes) and needs help of a conjugative plasmid</a:t>
            </a:r>
          </a:p>
        </p:txBody>
      </p:sp>
      <p:cxnSp>
        <p:nvCxnSpPr>
          <p:cNvPr id="11" name="Straight Arrow Connector 10"/>
          <p:cNvCxnSpPr>
            <a:stCxn id="8" idx="4"/>
          </p:cNvCxnSpPr>
          <p:nvPr/>
        </p:nvCxnSpPr>
        <p:spPr>
          <a:xfrm flipH="1">
            <a:off x="1847314" y="5101411"/>
            <a:ext cx="55000" cy="4382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H="1">
            <a:off x="5295740" y="5070500"/>
            <a:ext cx="55000" cy="4382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4374758" y="5508742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400" dirty="0"/>
              <a:t>Conjugative plasmid: carries all genes required for conjugation</a:t>
            </a:r>
          </a:p>
        </p:txBody>
      </p:sp>
    </p:spTree>
    <p:extLst>
      <p:ext uri="{BB962C8B-B14F-4D97-AF65-F5344CB8AC3E}">
        <p14:creationId xmlns:p14="http://schemas.microsoft.com/office/powerpoint/2010/main" val="2928130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3880" y="234499"/>
            <a:ext cx="8019555" cy="994172"/>
          </a:xfrm>
        </p:spPr>
        <p:txBody>
          <a:bodyPr>
            <a:normAutofit/>
          </a:bodyPr>
          <a:lstStyle/>
          <a:p>
            <a:r>
              <a:rPr lang="nl-BE" sz="2700" dirty="0"/>
              <a:t>Vector of </a:t>
            </a:r>
            <a:r>
              <a:rPr lang="nl-BE" sz="2700" dirty="0" err="1"/>
              <a:t>the</a:t>
            </a:r>
            <a:r>
              <a:rPr lang="nl-BE" sz="2700" dirty="0"/>
              <a:t> donor</a:t>
            </a:r>
            <a:endParaRPr lang="en-GB" sz="1500" dirty="0"/>
          </a:p>
        </p:txBody>
      </p:sp>
      <p:sp>
        <p:nvSpPr>
          <p:cNvPr id="18" name="TextBox 17"/>
          <p:cNvSpPr txBox="1"/>
          <p:nvPr/>
        </p:nvSpPr>
        <p:spPr>
          <a:xfrm>
            <a:off x="4494171" y="5370648"/>
            <a:ext cx="22682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dirty="0"/>
              <a:t>Non </a:t>
            </a:r>
            <a:r>
              <a:rPr lang="nl-BE" dirty="0" err="1"/>
              <a:t>self-conj</a:t>
            </a:r>
            <a:r>
              <a:rPr lang="nl-BE" dirty="0"/>
              <a:t>. </a:t>
            </a:r>
            <a:r>
              <a:rPr lang="nl-BE" dirty="0" err="1"/>
              <a:t>Plasmid</a:t>
            </a:r>
            <a:r>
              <a:rPr lang="nl-BE" dirty="0"/>
              <a:t/>
            </a:r>
            <a:br>
              <a:rPr lang="nl-BE" dirty="0"/>
            </a:br>
            <a:r>
              <a:rPr lang="nl-BE" dirty="0" err="1"/>
              <a:t>with</a:t>
            </a:r>
            <a:r>
              <a:rPr lang="nl-BE" dirty="0"/>
              <a:t> </a:t>
            </a:r>
            <a:r>
              <a:rPr lang="nl-BE" dirty="0" err="1"/>
              <a:t>gfp</a:t>
            </a:r>
            <a:r>
              <a:rPr lang="nl-BE" dirty="0"/>
              <a:t>-gene</a:t>
            </a:r>
            <a:endParaRPr lang="en-GB" dirty="0"/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0113" y="2191773"/>
            <a:ext cx="3845340" cy="41276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TextBox 31"/>
          <p:cNvSpPr txBox="1"/>
          <p:nvPr/>
        </p:nvSpPr>
        <p:spPr>
          <a:xfrm>
            <a:off x="1339893" y="4211753"/>
            <a:ext cx="18362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 err="1"/>
              <a:t>Stable</a:t>
            </a:r>
            <a:r>
              <a:rPr lang="nl-BE" dirty="0"/>
              <a:t> </a:t>
            </a:r>
            <a:r>
              <a:rPr lang="nl-BE" dirty="0" err="1"/>
              <a:t>expressing</a:t>
            </a:r>
            <a:r>
              <a:rPr lang="nl-BE" dirty="0"/>
              <a:t> vector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6542123" y="2742499"/>
            <a:ext cx="180581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600" dirty="0" err="1"/>
              <a:t>Broad</a:t>
            </a:r>
            <a:r>
              <a:rPr lang="nl-BE" sz="1600" dirty="0"/>
              <a:t>-host range vector </a:t>
            </a:r>
            <a:r>
              <a:rPr lang="nl-BE" sz="1600" dirty="0" err="1"/>
              <a:t>with</a:t>
            </a:r>
            <a:r>
              <a:rPr lang="nl-BE" sz="1600" dirty="0"/>
              <a:t> </a:t>
            </a:r>
            <a:r>
              <a:rPr lang="nl-BE" sz="1600" dirty="0" err="1"/>
              <a:t>enhanced</a:t>
            </a:r>
            <a:r>
              <a:rPr lang="nl-BE" sz="1600" dirty="0"/>
              <a:t> green fluorescent </a:t>
            </a:r>
            <a:r>
              <a:rPr lang="nl-BE" sz="1600" dirty="0" err="1"/>
              <a:t>protein</a:t>
            </a:r>
            <a:r>
              <a:rPr lang="nl-BE" sz="1600" dirty="0"/>
              <a:t> (</a:t>
            </a:r>
            <a:r>
              <a:rPr lang="nl-BE" sz="1600" dirty="0" err="1"/>
              <a:t>egfp</a:t>
            </a:r>
            <a:r>
              <a:rPr lang="nl-BE" sz="1600" dirty="0"/>
              <a:t>)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6762421" y="5093649"/>
            <a:ext cx="20162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 err="1"/>
              <a:t>Very</a:t>
            </a:r>
            <a:r>
              <a:rPr lang="nl-BE" dirty="0"/>
              <a:t> </a:t>
            </a:r>
            <a:r>
              <a:rPr lang="nl-BE" dirty="0" err="1"/>
              <a:t>stable</a:t>
            </a:r>
            <a:r>
              <a:rPr lang="nl-BE" dirty="0"/>
              <a:t> vector</a:t>
            </a:r>
            <a:br>
              <a:rPr lang="nl-BE" dirty="0"/>
            </a:br>
            <a:r>
              <a:rPr lang="nl-BE" dirty="0"/>
              <a:t>pMP4655</a:t>
            </a:r>
          </a:p>
        </p:txBody>
      </p:sp>
      <p:sp>
        <p:nvSpPr>
          <p:cNvPr id="37" name="Rectangle 36"/>
          <p:cNvSpPr/>
          <p:nvPr/>
        </p:nvSpPr>
        <p:spPr>
          <a:xfrm>
            <a:off x="4687991" y="4624781"/>
            <a:ext cx="1939238" cy="15840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40" name="Arc 39"/>
          <p:cNvSpPr/>
          <p:nvPr/>
        </p:nvSpPr>
        <p:spPr>
          <a:xfrm rot="18991023">
            <a:off x="5316575" y="2611785"/>
            <a:ext cx="596886" cy="506943"/>
          </a:xfrm>
          <a:prstGeom prst="arc">
            <a:avLst>
              <a:gd name="adj1" fmla="val 16200000"/>
              <a:gd name="adj2" fmla="val 880391"/>
            </a:avLst>
          </a:prstGeom>
          <a:ln w="76200">
            <a:solidFill>
              <a:srgbClr val="23FE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Arc 41"/>
          <p:cNvSpPr/>
          <p:nvPr/>
        </p:nvSpPr>
        <p:spPr>
          <a:xfrm rot="5400000">
            <a:off x="5516877" y="5346159"/>
            <a:ext cx="596886" cy="506943"/>
          </a:xfrm>
          <a:prstGeom prst="arc">
            <a:avLst>
              <a:gd name="adj1" fmla="val 17439744"/>
              <a:gd name="adj2" fmla="val 431555"/>
            </a:avLst>
          </a:prstGeom>
          <a:ln w="76200">
            <a:solidFill>
              <a:srgbClr val="DB020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7255" y="1240536"/>
            <a:ext cx="2846403" cy="1235437"/>
          </a:xfrm>
          <a:prstGeom prst="rect">
            <a:avLst/>
          </a:prstGeom>
        </p:spPr>
      </p:pic>
      <p:cxnSp>
        <p:nvCxnSpPr>
          <p:cNvPr id="45" name="Straight Arrow Connector 44"/>
          <p:cNvCxnSpPr/>
          <p:nvPr/>
        </p:nvCxnSpPr>
        <p:spPr>
          <a:xfrm>
            <a:off x="2878106" y="2339999"/>
            <a:ext cx="1242691" cy="7339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58122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5562" y="503299"/>
            <a:ext cx="7886700" cy="994172"/>
          </a:xfrm>
        </p:spPr>
        <p:txBody>
          <a:bodyPr>
            <a:normAutofit/>
          </a:bodyPr>
          <a:lstStyle/>
          <a:p>
            <a:r>
              <a:rPr lang="nl-BE" sz="2100" b="1" dirty="0"/>
              <a:t>Practicum outline</a:t>
            </a:r>
            <a:endParaRPr lang="en-GB" sz="2100" b="1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1413060" y="2135347"/>
            <a:ext cx="7886700" cy="1544772"/>
          </a:xfrm>
        </p:spPr>
        <p:txBody>
          <a:bodyPr>
            <a:normAutofit/>
          </a:bodyPr>
          <a:lstStyle/>
          <a:p>
            <a:pPr lvl="2"/>
            <a:endParaRPr lang="nl-BE" dirty="0"/>
          </a:p>
          <a:p>
            <a:pPr marL="0" indent="0">
              <a:buNone/>
            </a:pPr>
            <a:endParaRPr lang="nl-BE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413060" y="3458405"/>
            <a:ext cx="7886700" cy="1719971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nl-BE" sz="1500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855221" y="1746151"/>
            <a:ext cx="7288779" cy="4558395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BE" sz="1500" dirty="0"/>
              <a:t>1. </a:t>
            </a:r>
            <a:r>
              <a:rPr lang="nl-BE" sz="1500" dirty="0" err="1"/>
              <a:t>gDNA</a:t>
            </a:r>
            <a:r>
              <a:rPr lang="nl-BE" sz="1500" dirty="0"/>
              <a:t> </a:t>
            </a:r>
            <a:r>
              <a:rPr lang="nl-BE" sz="1500" dirty="0" err="1"/>
              <a:t>and</a:t>
            </a:r>
            <a:r>
              <a:rPr lang="nl-BE" sz="1500" dirty="0"/>
              <a:t> </a:t>
            </a:r>
            <a:r>
              <a:rPr lang="nl-BE" sz="1500" dirty="0" err="1"/>
              <a:t>plasmid</a:t>
            </a:r>
            <a:r>
              <a:rPr lang="nl-BE" sz="1500" dirty="0"/>
              <a:t> </a:t>
            </a:r>
            <a:r>
              <a:rPr lang="nl-BE" sz="1500" dirty="0" err="1"/>
              <a:t>extraction</a:t>
            </a:r>
            <a:endParaRPr lang="nl-BE" sz="1500" dirty="0"/>
          </a:p>
          <a:p>
            <a:endParaRPr lang="nl-BE" sz="1500" dirty="0"/>
          </a:p>
          <a:p>
            <a:pPr marL="0" indent="0">
              <a:buNone/>
            </a:pPr>
            <a:endParaRPr lang="nl-BE" sz="1500" dirty="0"/>
          </a:p>
          <a:p>
            <a:pPr marL="0" indent="0">
              <a:buNone/>
            </a:pPr>
            <a:r>
              <a:rPr lang="nl-BE" sz="1500" dirty="0"/>
              <a:t>2. </a:t>
            </a:r>
            <a:r>
              <a:rPr lang="nl-BE" sz="1500" dirty="0" err="1"/>
              <a:t>Inspect</a:t>
            </a:r>
            <a:r>
              <a:rPr lang="nl-BE" sz="1500" dirty="0"/>
              <a:t> </a:t>
            </a:r>
            <a:r>
              <a:rPr lang="nl-BE" sz="1500" dirty="0" err="1"/>
              <a:t>the</a:t>
            </a:r>
            <a:r>
              <a:rPr lang="nl-BE" sz="1500" dirty="0"/>
              <a:t> gel </a:t>
            </a:r>
            <a:r>
              <a:rPr lang="nl-BE" sz="1500" dirty="0" err="1"/>
              <a:t>results</a:t>
            </a:r>
            <a:endParaRPr lang="nl-BE" sz="1500" dirty="0"/>
          </a:p>
          <a:p>
            <a:pPr marL="0" indent="0">
              <a:buNone/>
            </a:pPr>
            <a:endParaRPr lang="nl-BE" sz="1500" dirty="0"/>
          </a:p>
          <a:p>
            <a:pPr marL="0" indent="0">
              <a:buNone/>
            </a:pPr>
            <a:r>
              <a:rPr lang="nl-BE" sz="1500" dirty="0"/>
              <a:t>3. </a:t>
            </a:r>
            <a:r>
              <a:rPr lang="nl-BE" sz="1500" dirty="0" err="1"/>
              <a:t>Perform</a:t>
            </a:r>
            <a:r>
              <a:rPr lang="nl-BE" sz="1500" dirty="0"/>
              <a:t> a </a:t>
            </a:r>
            <a:r>
              <a:rPr lang="nl-BE" sz="1500" dirty="0" err="1"/>
              <a:t>bacterial</a:t>
            </a:r>
            <a:r>
              <a:rPr lang="nl-BE" sz="1500" dirty="0"/>
              <a:t> </a:t>
            </a:r>
            <a:r>
              <a:rPr lang="nl-BE" sz="1500" dirty="0" err="1"/>
              <a:t>conjugation</a:t>
            </a:r>
            <a:r>
              <a:rPr lang="nl-BE" sz="1500" dirty="0"/>
              <a:t>: let a donor </a:t>
            </a:r>
            <a:r>
              <a:rPr lang="nl-BE" sz="1500" dirty="0" err="1"/>
              <a:t>bacterium</a:t>
            </a:r>
            <a:r>
              <a:rPr lang="nl-BE" sz="1500" dirty="0"/>
              <a:t> exchange </a:t>
            </a:r>
            <a:r>
              <a:rPr lang="nl-BE" sz="1500" dirty="0" err="1"/>
              <a:t>genetic</a:t>
            </a:r>
            <a:r>
              <a:rPr lang="nl-BE" sz="1500" dirty="0"/>
              <a:t> </a:t>
            </a:r>
            <a:r>
              <a:rPr lang="nl-BE" sz="1500" dirty="0" err="1"/>
              <a:t>material</a:t>
            </a:r>
            <a:r>
              <a:rPr lang="nl-BE" sz="1500" dirty="0"/>
              <a:t> </a:t>
            </a:r>
            <a:r>
              <a:rPr lang="nl-BE" sz="1500" dirty="0" err="1"/>
              <a:t>with</a:t>
            </a:r>
            <a:r>
              <a:rPr lang="nl-BE" sz="1500" dirty="0"/>
              <a:t> </a:t>
            </a:r>
            <a:r>
              <a:rPr lang="nl-BE" sz="1500" dirty="0" err="1"/>
              <a:t>your</a:t>
            </a:r>
            <a:r>
              <a:rPr lang="nl-BE" sz="1500" dirty="0"/>
              <a:t> </a:t>
            </a:r>
            <a:r>
              <a:rPr lang="nl-BE" sz="1500" dirty="0" err="1"/>
              <a:t>bacterium</a:t>
            </a:r>
            <a:endParaRPr lang="nl-BE" sz="1500" dirty="0"/>
          </a:p>
          <a:p>
            <a:pPr marL="0" indent="0">
              <a:buNone/>
            </a:pPr>
            <a:r>
              <a:rPr lang="nl-BE" sz="1500" dirty="0"/>
              <a:t/>
            </a:r>
            <a:br>
              <a:rPr lang="nl-BE" sz="1500" dirty="0"/>
            </a:br>
            <a:r>
              <a:rPr lang="nl-BE" sz="1500" dirty="0"/>
              <a:t/>
            </a:r>
            <a:br>
              <a:rPr lang="nl-BE" sz="1500" dirty="0"/>
            </a:br>
            <a:r>
              <a:rPr lang="nl-BE" sz="1500" dirty="0"/>
              <a:t>4. </a:t>
            </a:r>
            <a:r>
              <a:rPr lang="nl-BE" sz="1500" dirty="0" err="1"/>
              <a:t>Evaluate</a:t>
            </a:r>
            <a:r>
              <a:rPr lang="nl-BE" sz="1500" dirty="0"/>
              <a:t> </a:t>
            </a:r>
            <a:r>
              <a:rPr lang="nl-BE" sz="1500" dirty="0" err="1"/>
              <a:t>the</a:t>
            </a:r>
            <a:r>
              <a:rPr lang="nl-BE" sz="1500" dirty="0"/>
              <a:t> </a:t>
            </a:r>
            <a:r>
              <a:rPr lang="nl-BE" sz="1500" dirty="0" err="1"/>
              <a:t>outcome</a:t>
            </a:r>
            <a:r>
              <a:rPr lang="nl-BE" sz="1500" dirty="0"/>
              <a:t> of </a:t>
            </a:r>
            <a:r>
              <a:rPr lang="nl-BE" sz="1500" dirty="0" err="1"/>
              <a:t>genetic</a:t>
            </a:r>
            <a:r>
              <a:rPr lang="nl-BE" sz="1500" dirty="0"/>
              <a:t> exchange </a:t>
            </a:r>
            <a:r>
              <a:rPr lang="nl-BE" sz="1500" dirty="0" err="1"/>
              <a:t>by</a:t>
            </a:r>
            <a:r>
              <a:rPr lang="nl-BE" sz="1500" dirty="0"/>
              <a:t> </a:t>
            </a:r>
            <a:r>
              <a:rPr lang="nl-BE" sz="1500" dirty="0" err="1"/>
              <a:t>plasmid</a:t>
            </a:r>
            <a:r>
              <a:rPr lang="nl-BE" sz="1500" dirty="0"/>
              <a:t> </a:t>
            </a:r>
            <a:r>
              <a:rPr lang="nl-BE" sz="1500" dirty="0" err="1"/>
              <a:t>extraction</a:t>
            </a:r>
            <a:r>
              <a:rPr lang="nl-BE" sz="1500" dirty="0"/>
              <a:t>, </a:t>
            </a:r>
            <a:r>
              <a:rPr lang="nl-BE" sz="1500" dirty="0" err="1"/>
              <a:t>agarose</a:t>
            </a:r>
            <a:r>
              <a:rPr lang="nl-BE" sz="1500" dirty="0"/>
              <a:t> gel </a:t>
            </a:r>
            <a:r>
              <a:rPr lang="nl-BE" sz="1500" dirty="0" err="1"/>
              <a:t>and</a:t>
            </a:r>
            <a:r>
              <a:rPr lang="nl-BE" sz="1500" dirty="0"/>
              <a:t> </a:t>
            </a:r>
            <a:r>
              <a:rPr lang="nl-BE" sz="1500" dirty="0" err="1"/>
              <a:t>fluorescence</a:t>
            </a:r>
            <a:r>
              <a:rPr lang="nl-BE" sz="1500" dirty="0"/>
              <a:t> microscopy</a:t>
            </a:r>
          </a:p>
          <a:p>
            <a:pPr marL="0" indent="0">
              <a:buNone/>
            </a:pPr>
            <a:endParaRPr lang="nl-BE" sz="1500" dirty="0"/>
          </a:p>
          <a:p>
            <a:pPr marL="0" indent="0">
              <a:buNone/>
            </a:pPr>
            <a:r>
              <a:rPr lang="nl-BE" sz="1500" dirty="0"/>
              <a:t>5. Inspect gel results, closing discussion of the practicum and more information about the written report</a:t>
            </a:r>
          </a:p>
          <a:p>
            <a:pPr marL="0" indent="0">
              <a:buNone/>
            </a:pPr>
            <a:endParaRPr lang="nl-BE" sz="1500" dirty="0"/>
          </a:p>
          <a:p>
            <a:pPr marL="0" indent="0">
              <a:buNone/>
            </a:pPr>
            <a:endParaRPr lang="nl-BE" sz="1500" dirty="0"/>
          </a:p>
        </p:txBody>
      </p:sp>
      <p:sp>
        <p:nvSpPr>
          <p:cNvPr id="8" name="TextBox 7"/>
          <p:cNvSpPr txBox="1"/>
          <p:nvPr/>
        </p:nvSpPr>
        <p:spPr>
          <a:xfrm>
            <a:off x="787064" y="1730708"/>
            <a:ext cx="86017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1350" dirty="0">
                <a:solidFill>
                  <a:schemeClr val="accent2">
                    <a:lumMod val="75000"/>
                  </a:schemeClr>
                </a:solidFill>
              </a:rPr>
              <a:t>Yesterday</a:t>
            </a:r>
            <a:endParaRPr lang="en-GB" sz="135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77169" y="2689344"/>
            <a:ext cx="59567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1350" dirty="0">
                <a:solidFill>
                  <a:schemeClr val="accent2">
                    <a:lumMod val="75000"/>
                  </a:schemeClr>
                </a:solidFill>
              </a:rPr>
              <a:t>Today</a:t>
            </a:r>
            <a:endParaRPr lang="en-GB" sz="135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87064" y="3416853"/>
            <a:ext cx="59567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1350" dirty="0">
                <a:solidFill>
                  <a:schemeClr val="accent2">
                    <a:lumMod val="75000"/>
                  </a:schemeClr>
                </a:solidFill>
              </a:rPr>
              <a:t>Today</a:t>
            </a:r>
            <a:endParaRPr lang="en-GB" sz="135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77169" y="4339338"/>
            <a:ext cx="76495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1350" dirty="0" err="1">
                <a:solidFill>
                  <a:schemeClr val="accent2">
                    <a:lumMod val="75000"/>
                  </a:schemeClr>
                </a:solidFill>
              </a:rPr>
              <a:t>Monday</a:t>
            </a:r>
            <a:endParaRPr lang="en-GB" sz="135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77169" y="5219786"/>
            <a:ext cx="75424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1350" dirty="0" err="1">
                <a:solidFill>
                  <a:schemeClr val="accent2">
                    <a:lumMod val="75000"/>
                  </a:schemeClr>
                </a:solidFill>
              </a:rPr>
              <a:t>Tuesday</a:t>
            </a:r>
            <a:endParaRPr lang="en-GB" sz="135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FBE70704-F246-2747-99E2-0D5C04BA6A73}"/>
              </a:ext>
            </a:extLst>
          </p:cNvPr>
          <p:cNvSpPr/>
          <p:nvPr/>
        </p:nvSpPr>
        <p:spPr>
          <a:xfrm>
            <a:off x="777169" y="2630189"/>
            <a:ext cx="8003760" cy="47071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66013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8485" y="168616"/>
            <a:ext cx="8019555" cy="994172"/>
          </a:xfrm>
        </p:spPr>
        <p:txBody>
          <a:bodyPr>
            <a:normAutofit/>
          </a:bodyPr>
          <a:lstStyle/>
          <a:p>
            <a:r>
              <a:rPr lang="nl-BE" sz="2700" dirty="0"/>
              <a:t>Vector of </a:t>
            </a:r>
            <a:r>
              <a:rPr lang="nl-BE" sz="2700" dirty="0" err="1"/>
              <a:t>the</a:t>
            </a:r>
            <a:r>
              <a:rPr lang="nl-BE" sz="2700" dirty="0"/>
              <a:t> helper</a:t>
            </a:r>
            <a:endParaRPr lang="en-GB" sz="15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6794" y="1165057"/>
            <a:ext cx="3331469" cy="1270998"/>
          </a:xfrm>
          <a:prstGeom prst="rect">
            <a:avLst/>
          </a:prstGeom>
        </p:spPr>
      </p:pic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8729" y="2552962"/>
            <a:ext cx="3734742" cy="38468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5" name="Straight Arrow Connector 44"/>
          <p:cNvCxnSpPr/>
          <p:nvPr/>
        </p:nvCxnSpPr>
        <p:spPr>
          <a:xfrm>
            <a:off x="2976052" y="2489560"/>
            <a:ext cx="864428" cy="5978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Arc 39"/>
          <p:cNvSpPr/>
          <p:nvPr/>
        </p:nvSpPr>
        <p:spPr>
          <a:xfrm rot="745020">
            <a:off x="6034118" y="3279282"/>
            <a:ext cx="596886" cy="506943"/>
          </a:xfrm>
          <a:prstGeom prst="arc">
            <a:avLst>
              <a:gd name="adj1" fmla="val 17159232"/>
              <a:gd name="adj2" fmla="val 21494776"/>
            </a:avLst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Oval 6"/>
          <p:cNvSpPr/>
          <p:nvPr/>
        </p:nvSpPr>
        <p:spPr>
          <a:xfrm>
            <a:off x="4843704" y="2511033"/>
            <a:ext cx="656216" cy="710005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Oval 21"/>
          <p:cNvSpPr/>
          <p:nvPr/>
        </p:nvSpPr>
        <p:spPr>
          <a:xfrm>
            <a:off x="6437629" y="4057129"/>
            <a:ext cx="656216" cy="710005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Oval 22"/>
          <p:cNvSpPr/>
          <p:nvPr/>
        </p:nvSpPr>
        <p:spPr>
          <a:xfrm>
            <a:off x="3996602" y="3221038"/>
            <a:ext cx="656216" cy="710005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737295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258" y="351951"/>
            <a:ext cx="8019555" cy="994172"/>
          </a:xfrm>
        </p:spPr>
        <p:txBody>
          <a:bodyPr>
            <a:normAutofit/>
          </a:bodyPr>
          <a:lstStyle/>
          <a:p>
            <a:r>
              <a:rPr lang="nl-BE" sz="2700" dirty="0"/>
              <a:t>Receptor </a:t>
            </a:r>
            <a:r>
              <a:rPr lang="nl-BE" sz="2700" dirty="0" err="1"/>
              <a:t>bacterium</a:t>
            </a:r>
            <a:endParaRPr lang="en-GB" sz="15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7024" y="1736243"/>
            <a:ext cx="3139712" cy="137781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8674" y="1736242"/>
            <a:ext cx="3139712" cy="1377815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1685642" y="2425149"/>
            <a:ext cx="6626926" cy="2340489"/>
            <a:chOff x="1728674" y="2310389"/>
            <a:chExt cx="6626926" cy="2340489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5"/>
            <a:srcRect b="23677"/>
            <a:stretch/>
          </p:blipFill>
          <p:spPr>
            <a:xfrm>
              <a:off x="1728674" y="2310389"/>
              <a:ext cx="6626926" cy="2340489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4980791" y="2310389"/>
              <a:ext cx="1941907" cy="4865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357659" y="4765638"/>
            <a:ext cx="68819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/>
              <a:t>Vector of the donor (gfp) is transferred in trans with the conjugative vector of the helper to the recipient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17819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9143" y="285224"/>
            <a:ext cx="8019555" cy="994172"/>
          </a:xfrm>
        </p:spPr>
        <p:txBody>
          <a:bodyPr>
            <a:normAutofit/>
          </a:bodyPr>
          <a:lstStyle/>
          <a:p>
            <a:r>
              <a:rPr lang="nl-BE" sz="2700" dirty="0" err="1"/>
              <a:t>Triparental</a:t>
            </a:r>
            <a:r>
              <a:rPr lang="nl-BE" sz="2700" dirty="0"/>
              <a:t> </a:t>
            </a:r>
            <a:r>
              <a:rPr lang="nl-BE" sz="2700" dirty="0" err="1"/>
              <a:t>conjugation</a:t>
            </a:r>
            <a:endParaRPr lang="en-GB" sz="15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3992" y="3005646"/>
            <a:ext cx="3139712" cy="1377815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4835709" y="3579792"/>
            <a:ext cx="204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dirty="0"/>
              <a:t>Receptor </a:t>
            </a:r>
            <a:r>
              <a:rPr lang="nl-BE" dirty="0" err="1"/>
              <a:t>bacterium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b="23793"/>
          <a:stretch/>
        </p:blipFill>
        <p:spPr>
          <a:xfrm>
            <a:off x="1685642" y="3579792"/>
            <a:ext cx="6626926" cy="233691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052945" y="1950816"/>
            <a:ext cx="3565528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nl-BE" b="1" dirty="0"/>
              <a:t>How </a:t>
            </a:r>
            <a:r>
              <a:rPr lang="nl-BE" b="1" dirty="0" err="1"/>
              <a:t>to</a:t>
            </a:r>
            <a:r>
              <a:rPr lang="nl-BE" b="1" dirty="0"/>
              <a:t> select </a:t>
            </a:r>
            <a:r>
              <a:rPr lang="nl-BE" b="1" dirty="0" err="1"/>
              <a:t>your</a:t>
            </a:r>
            <a:r>
              <a:rPr lang="nl-BE" b="1" dirty="0"/>
              <a:t> </a:t>
            </a:r>
            <a:r>
              <a:rPr lang="nl-BE" b="1" dirty="0" err="1"/>
              <a:t>transconjugant</a:t>
            </a:r>
            <a:r>
              <a:rPr lang="nl-BE" b="1" dirty="0"/>
              <a:t>?</a:t>
            </a:r>
            <a:endParaRPr lang="en-GB" b="1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78572" y="2671758"/>
            <a:ext cx="3139712" cy="137781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39954" y="3223395"/>
            <a:ext cx="3139712" cy="1377815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1075764" y="1279396"/>
            <a:ext cx="7236804" cy="6393122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/>
          <p:cNvSpPr txBox="1"/>
          <p:nvPr/>
        </p:nvSpPr>
        <p:spPr>
          <a:xfrm>
            <a:off x="7216626" y="1913894"/>
            <a:ext cx="1148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dirty="0">
                <a:solidFill>
                  <a:schemeClr val="bg1">
                    <a:lumMod val="50000"/>
                  </a:schemeClr>
                </a:solidFill>
              </a:rPr>
              <a:t>Petri plate</a:t>
            </a:r>
            <a:endParaRPr lang="en-GB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43955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9143" y="285224"/>
            <a:ext cx="8019555" cy="994172"/>
          </a:xfrm>
        </p:spPr>
        <p:txBody>
          <a:bodyPr>
            <a:normAutofit/>
          </a:bodyPr>
          <a:lstStyle/>
          <a:p>
            <a:r>
              <a:rPr lang="nl-BE" sz="2700" dirty="0" err="1"/>
              <a:t>Triparental</a:t>
            </a:r>
            <a:r>
              <a:rPr lang="nl-BE" sz="2700" dirty="0"/>
              <a:t> </a:t>
            </a:r>
            <a:r>
              <a:rPr lang="nl-BE" sz="2700" dirty="0" err="1"/>
              <a:t>conjugation</a:t>
            </a:r>
            <a:endParaRPr lang="en-GB" sz="15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3992" y="3005646"/>
            <a:ext cx="3139712" cy="1377815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4835709" y="3579792"/>
            <a:ext cx="204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dirty="0"/>
              <a:t>Receptor </a:t>
            </a:r>
            <a:r>
              <a:rPr lang="nl-BE" dirty="0" err="1"/>
              <a:t>bacterium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b="23793"/>
          <a:stretch/>
        </p:blipFill>
        <p:spPr>
          <a:xfrm>
            <a:off x="1685642" y="3579792"/>
            <a:ext cx="6626926" cy="233691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699599" y="1646367"/>
            <a:ext cx="1989134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nl-BE" b="1" dirty="0" err="1"/>
              <a:t>Selective</a:t>
            </a:r>
            <a:r>
              <a:rPr lang="nl-BE" b="1" dirty="0"/>
              <a:t> medium?</a:t>
            </a:r>
            <a:endParaRPr lang="en-GB" b="1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78572" y="2671758"/>
            <a:ext cx="3139712" cy="137781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39954" y="3223395"/>
            <a:ext cx="3139712" cy="1377815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1075764" y="1279396"/>
            <a:ext cx="7236804" cy="6393122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/>
          <p:cNvSpPr txBox="1"/>
          <p:nvPr/>
        </p:nvSpPr>
        <p:spPr>
          <a:xfrm>
            <a:off x="7216626" y="1913894"/>
            <a:ext cx="1148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dirty="0">
                <a:solidFill>
                  <a:schemeClr val="bg1">
                    <a:lumMod val="50000"/>
                  </a:schemeClr>
                </a:solidFill>
              </a:rPr>
              <a:t>Petri plate</a:t>
            </a:r>
            <a:endParaRPr lang="en-GB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8009" y="2776342"/>
            <a:ext cx="890195" cy="89019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9459" y="2683513"/>
            <a:ext cx="1138773" cy="108094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29" y="4215611"/>
            <a:ext cx="890195" cy="89019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5544" y="4138524"/>
            <a:ext cx="890195" cy="890195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3699599" y="2015699"/>
            <a:ext cx="1989134" cy="52322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nl-BE" sz="1400" b="1" dirty="0"/>
              <a:t>Medium </a:t>
            </a:r>
            <a:r>
              <a:rPr lang="nl-BE" sz="1400" b="1" dirty="0" err="1"/>
              <a:t>composition</a:t>
            </a:r>
            <a:r>
              <a:rPr lang="nl-BE" sz="1400" b="1" dirty="0"/>
              <a:t>?</a:t>
            </a:r>
          </a:p>
          <a:p>
            <a:r>
              <a:rPr lang="nl-BE" sz="1400" b="1" dirty="0" err="1"/>
              <a:t>Growth</a:t>
            </a:r>
            <a:r>
              <a:rPr lang="nl-BE" sz="1400" b="1" dirty="0"/>
              <a:t> T?</a:t>
            </a:r>
            <a:endParaRPr lang="en-GB" sz="1400" b="1" dirty="0"/>
          </a:p>
        </p:txBody>
      </p:sp>
    </p:spTree>
    <p:extLst>
      <p:ext uri="{BB962C8B-B14F-4D97-AF65-F5344CB8AC3E}">
        <p14:creationId xmlns:p14="http://schemas.microsoft.com/office/powerpoint/2010/main" val="1245002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9143" y="285224"/>
            <a:ext cx="8019555" cy="994172"/>
          </a:xfrm>
        </p:spPr>
        <p:txBody>
          <a:bodyPr>
            <a:normAutofit/>
          </a:bodyPr>
          <a:lstStyle/>
          <a:p>
            <a:r>
              <a:rPr lang="nl-BE" sz="2700" dirty="0" err="1"/>
              <a:t>Triparental</a:t>
            </a:r>
            <a:r>
              <a:rPr lang="nl-BE" sz="2700" dirty="0"/>
              <a:t> </a:t>
            </a:r>
            <a:r>
              <a:rPr lang="nl-BE" sz="2700" dirty="0" err="1"/>
              <a:t>conjugation</a:t>
            </a:r>
            <a:endParaRPr lang="en-GB" sz="15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3992" y="3005646"/>
            <a:ext cx="3139712" cy="1377815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4835709" y="3579792"/>
            <a:ext cx="204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dirty="0"/>
              <a:t>Receptor </a:t>
            </a:r>
            <a:r>
              <a:rPr lang="nl-BE" dirty="0" err="1"/>
              <a:t>bacterium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b="23793"/>
          <a:stretch/>
        </p:blipFill>
        <p:spPr>
          <a:xfrm>
            <a:off x="1685642" y="3579792"/>
            <a:ext cx="6626926" cy="233691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699599" y="1646367"/>
            <a:ext cx="1989134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nl-BE" b="1" dirty="0" err="1"/>
              <a:t>Selective</a:t>
            </a:r>
            <a:r>
              <a:rPr lang="nl-BE" b="1" dirty="0"/>
              <a:t> medium?</a:t>
            </a:r>
            <a:endParaRPr lang="en-GB" b="1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78572" y="2671758"/>
            <a:ext cx="3139712" cy="137781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39954" y="3223395"/>
            <a:ext cx="3139712" cy="1377815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1075764" y="1279396"/>
            <a:ext cx="7236804" cy="6393122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/>
          <p:cNvSpPr txBox="1"/>
          <p:nvPr/>
        </p:nvSpPr>
        <p:spPr>
          <a:xfrm>
            <a:off x="7216626" y="1913894"/>
            <a:ext cx="1148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dirty="0">
                <a:solidFill>
                  <a:schemeClr val="bg1">
                    <a:lumMod val="50000"/>
                  </a:schemeClr>
                </a:solidFill>
              </a:rPr>
              <a:t>Petri plate</a:t>
            </a:r>
            <a:endParaRPr lang="en-GB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8009" y="2776342"/>
            <a:ext cx="890195" cy="89019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9459" y="2683513"/>
            <a:ext cx="1138773" cy="108094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29" y="4215611"/>
            <a:ext cx="890195" cy="89019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5544" y="4138524"/>
            <a:ext cx="890195" cy="890195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3699599" y="2015699"/>
            <a:ext cx="1989134" cy="52322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nl-BE" sz="1400" b="1" dirty="0"/>
              <a:t>Medium </a:t>
            </a:r>
            <a:r>
              <a:rPr lang="nl-BE" sz="1400" b="1" dirty="0" err="1"/>
              <a:t>composition</a:t>
            </a:r>
            <a:r>
              <a:rPr lang="nl-BE" sz="1400" b="1" dirty="0"/>
              <a:t>?</a:t>
            </a:r>
          </a:p>
          <a:p>
            <a:r>
              <a:rPr lang="nl-BE" sz="1400" b="1" dirty="0" err="1"/>
              <a:t>Growth</a:t>
            </a:r>
            <a:r>
              <a:rPr lang="nl-BE" sz="1400" b="1" dirty="0"/>
              <a:t> T?</a:t>
            </a:r>
            <a:endParaRPr lang="en-GB" sz="1400" b="1" dirty="0"/>
          </a:p>
        </p:txBody>
      </p:sp>
    </p:spTree>
    <p:extLst>
      <p:ext uri="{BB962C8B-B14F-4D97-AF65-F5344CB8AC3E}">
        <p14:creationId xmlns:p14="http://schemas.microsoft.com/office/powerpoint/2010/main" val="713717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9143" y="285224"/>
            <a:ext cx="8019555" cy="994172"/>
          </a:xfrm>
        </p:spPr>
        <p:txBody>
          <a:bodyPr>
            <a:normAutofit/>
          </a:bodyPr>
          <a:lstStyle/>
          <a:p>
            <a:r>
              <a:rPr lang="nl-BE" sz="2700" dirty="0" err="1"/>
              <a:t>Triparental</a:t>
            </a:r>
            <a:r>
              <a:rPr lang="nl-BE" sz="2700" dirty="0"/>
              <a:t> </a:t>
            </a:r>
            <a:r>
              <a:rPr lang="nl-BE" sz="2700" dirty="0" err="1"/>
              <a:t>conjugation</a:t>
            </a:r>
            <a:endParaRPr lang="en-GB" sz="1500" dirty="0"/>
          </a:p>
        </p:txBody>
      </p:sp>
      <p:sp>
        <p:nvSpPr>
          <p:cNvPr id="29" name="TextBox 28"/>
          <p:cNvSpPr txBox="1"/>
          <p:nvPr/>
        </p:nvSpPr>
        <p:spPr>
          <a:xfrm>
            <a:off x="4835709" y="3579792"/>
            <a:ext cx="204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dirty="0"/>
              <a:t>Receptor </a:t>
            </a:r>
            <a:r>
              <a:rPr lang="nl-BE" dirty="0" err="1"/>
              <a:t>bacterium</a:t>
            </a:r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8572" y="2671758"/>
            <a:ext cx="3139712" cy="137781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9954" y="3223395"/>
            <a:ext cx="3139712" cy="1377815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1075764" y="1279396"/>
            <a:ext cx="7236804" cy="6393122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/>
          <p:cNvSpPr txBox="1"/>
          <p:nvPr/>
        </p:nvSpPr>
        <p:spPr>
          <a:xfrm>
            <a:off x="7933077" y="2903370"/>
            <a:ext cx="1148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dirty="0">
                <a:solidFill>
                  <a:schemeClr val="bg1">
                    <a:lumMod val="50000"/>
                  </a:schemeClr>
                </a:solidFill>
              </a:rPr>
              <a:t>Petri plate</a:t>
            </a:r>
            <a:endParaRPr lang="en-GB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9459" y="2683513"/>
            <a:ext cx="1138773" cy="108094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7947" y="3533091"/>
            <a:ext cx="3139712" cy="137781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1689" y="4120855"/>
            <a:ext cx="3139712" cy="137781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5642" y="4554092"/>
            <a:ext cx="3139712" cy="137781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98" b="22242"/>
          <a:stretch/>
        </p:blipFill>
        <p:spPr>
          <a:xfrm>
            <a:off x="6647194" y="147808"/>
            <a:ext cx="2315068" cy="1946056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2759709" y="1939562"/>
            <a:ext cx="47007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dirty="0" err="1">
                <a:solidFill>
                  <a:schemeClr val="bg1">
                    <a:lumMod val="50000"/>
                  </a:schemeClr>
                </a:solidFill>
              </a:rPr>
              <a:t>Growth</a:t>
            </a:r>
            <a:r>
              <a:rPr lang="nl-BE" dirty="0">
                <a:solidFill>
                  <a:schemeClr val="bg1">
                    <a:lumMod val="50000"/>
                  </a:schemeClr>
                </a:solidFill>
              </a:rPr>
              <a:t> of </a:t>
            </a:r>
            <a:r>
              <a:rPr lang="nl-BE" dirty="0" err="1">
                <a:solidFill>
                  <a:schemeClr val="bg1">
                    <a:lumMod val="50000"/>
                  </a:schemeClr>
                </a:solidFill>
              </a:rPr>
              <a:t>the</a:t>
            </a:r>
            <a:r>
              <a:rPr lang="nl-BE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nl-BE" dirty="0" err="1">
                <a:solidFill>
                  <a:schemeClr val="bg1">
                    <a:lumMod val="50000"/>
                  </a:schemeClr>
                </a:solidFill>
              </a:rPr>
              <a:t>transconjugant</a:t>
            </a:r>
            <a:r>
              <a:rPr lang="nl-BE" dirty="0">
                <a:solidFill>
                  <a:schemeClr val="bg1">
                    <a:lumMod val="50000"/>
                  </a:schemeClr>
                </a:solidFill>
              </a:rPr>
              <a:t> over </a:t>
            </a:r>
            <a:r>
              <a:rPr lang="nl-BE" dirty="0" err="1">
                <a:solidFill>
                  <a:schemeClr val="bg1">
                    <a:lumMod val="50000"/>
                  </a:schemeClr>
                </a:solidFill>
              </a:rPr>
              <a:t>the</a:t>
            </a:r>
            <a:r>
              <a:rPr lang="nl-BE" dirty="0">
                <a:solidFill>
                  <a:schemeClr val="bg1">
                    <a:lumMod val="50000"/>
                  </a:schemeClr>
                </a:solidFill>
              </a:rPr>
              <a:t> weekend</a:t>
            </a:r>
            <a:endParaRPr lang="en-GB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52079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5562" y="503299"/>
            <a:ext cx="7886700" cy="994172"/>
          </a:xfrm>
        </p:spPr>
        <p:txBody>
          <a:bodyPr>
            <a:normAutofit/>
          </a:bodyPr>
          <a:lstStyle/>
          <a:p>
            <a:r>
              <a:rPr lang="nl-BE" sz="2100" b="1" dirty="0"/>
              <a:t>Practicum outline</a:t>
            </a:r>
            <a:endParaRPr lang="en-GB" sz="2100" b="1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1413060" y="2135347"/>
            <a:ext cx="7886700" cy="1544772"/>
          </a:xfrm>
        </p:spPr>
        <p:txBody>
          <a:bodyPr>
            <a:normAutofit/>
          </a:bodyPr>
          <a:lstStyle/>
          <a:p>
            <a:pPr lvl="2"/>
            <a:endParaRPr lang="nl-BE" dirty="0"/>
          </a:p>
          <a:p>
            <a:pPr marL="0" indent="0">
              <a:buNone/>
            </a:pPr>
            <a:endParaRPr lang="nl-BE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413060" y="3458405"/>
            <a:ext cx="7886700" cy="1719971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nl-BE" sz="1500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855221" y="1746151"/>
            <a:ext cx="7288779" cy="4558395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BE" sz="1500" dirty="0"/>
              <a:t>1. </a:t>
            </a:r>
            <a:r>
              <a:rPr lang="nl-BE" sz="1500" dirty="0" err="1"/>
              <a:t>gDNA</a:t>
            </a:r>
            <a:r>
              <a:rPr lang="nl-BE" sz="1500" dirty="0"/>
              <a:t> </a:t>
            </a:r>
            <a:r>
              <a:rPr lang="nl-BE" sz="1500" dirty="0" err="1"/>
              <a:t>and</a:t>
            </a:r>
            <a:r>
              <a:rPr lang="nl-BE" sz="1500" dirty="0"/>
              <a:t> </a:t>
            </a:r>
            <a:r>
              <a:rPr lang="nl-BE" sz="1500" dirty="0" err="1"/>
              <a:t>plasmid</a:t>
            </a:r>
            <a:r>
              <a:rPr lang="nl-BE" sz="1500" dirty="0"/>
              <a:t> </a:t>
            </a:r>
            <a:r>
              <a:rPr lang="nl-BE" sz="1500" dirty="0" err="1"/>
              <a:t>extraction</a:t>
            </a:r>
            <a:endParaRPr lang="nl-BE" sz="1500" dirty="0"/>
          </a:p>
          <a:p>
            <a:endParaRPr lang="nl-BE" sz="1500" dirty="0"/>
          </a:p>
          <a:p>
            <a:pPr marL="0" indent="0">
              <a:buNone/>
            </a:pPr>
            <a:endParaRPr lang="nl-BE" sz="1500" dirty="0"/>
          </a:p>
          <a:p>
            <a:pPr marL="0" indent="0">
              <a:buNone/>
            </a:pPr>
            <a:r>
              <a:rPr lang="nl-BE" sz="1500" dirty="0"/>
              <a:t>2. </a:t>
            </a:r>
            <a:r>
              <a:rPr lang="nl-BE" sz="1500" dirty="0" err="1"/>
              <a:t>Inspect</a:t>
            </a:r>
            <a:r>
              <a:rPr lang="nl-BE" sz="1500" dirty="0"/>
              <a:t> </a:t>
            </a:r>
            <a:r>
              <a:rPr lang="nl-BE" sz="1500" dirty="0" err="1"/>
              <a:t>the</a:t>
            </a:r>
            <a:r>
              <a:rPr lang="nl-BE" sz="1500" dirty="0"/>
              <a:t> gel </a:t>
            </a:r>
            <a:r>
              <a:rPr lang="nl-BE" sz="1500" dirty="0" err="1"/>
              <a:t>results</a:t>
            </a:r>
            <a:endParaRPr lang="nl-BE" sz="1500" dirty="0"/>
          </a:p>
          <a:p>
            <a:pPr marL="0" indent="0">
              <a:buNone/>
            </a:pPr>
            <a:endParaRPr lang="nl-BE" sz="1500" dirty="0"/>
          </a:p>
          <a:p>
            <a:pPr marL="0" indent="0">
              <a:buNone/>
            </a:pPr>
            <a:r>
              <a:rPr lang="nl-BE" sz="1500" dirty="0"/>
              <a:t>3. </a:t>
            </a:r>
            <a:r>
              <a:rPr lang="nl-BE" sz="1500" dirty="0" err="1"/>
              <a:t>Perform</a:t>
            </a:r>
            <a:r>
              <a:rPr lang="nl-BE" sz="1500" dirty="0"/>
              <a:t> a </a:t>
            </a:r>
            <a:r>
              <a:rPr lang="nl-BE" sz="1500" dirty="0" err="1"/>
              <a:t>bacterial</a:t>
            </a:r>
            <a:r>
              <a:rPr lang="nl-BE" sz="1500" dirty="0"/>
              <a:t> </a:t>
            </a:r>
            <a:r>
              <a:rPr lang="nl-BE" sz="1500" dirty="0" err="1"/>
              <a:t>conjugation</a:t>
            </a:r>
            <a:r>
              <a:rPr lang="nl-BE" sz="1500" dirty="0"/>
              <a:t>: let a donor </a:t>
            </a:r>
            <a:r>
              <a:rPr lang="nl-BE" sz="1500" dirty="0" err="1"/>
              <a:t>bacterium</a:t>
            </a:r>
            <a:r>
              <a:rPr lang="nl-BE" sz="1500" dirty="0"/>
              <a:t> exchange </a:t>
            </a:r>
            <a:r>
              <a:rPr lang="nl-BE" sz="1500" dirty="0" err="1"/>
              <a:t>genetic</a:t>
            </a:r>
            <a:r>
              <a:rPr lang="nl-BE" sz="1500" dirty="0"/>
              <a:t> </a:t>
            </a:r>
            <a:r>
              <a:rPr lang="nl-BE" sz="1500" dirty="0" err="1"/>
              <a:t>material</a:t>
            </a:r>
            <a:r>
              <a:rPr lang="nl-BE" sz="1500" dirty="0"/>
              <a:t> </a:t>
            </a:r>
            <a:r>
              <a:rPr lang="nl-BE" sz="1500" dirty="0" err="1"/>
              <a:t>with</a:t>
            </a:r>
            <a:r>
              <a:rPr lang="nl-BE" sz="1500" dirty="0"/>
              <a:t> </a:t>
            </a:r>
            <a:r>
              <a:rPr lang="nl-BE" sz="1500" dirty="0" err="1"/>
              <a:t>your</a:t>
            </a:r>
            <a:r>
              <a:rPr lang="nl-BE" sz="1500" dirty="0"/>
              <a:t> </a:t>
            </a:r>
            <a:r>
              <a:rPr lang="nl-BE" sz="1500" dirty="0" err="1"/>
              <a:t>bacterium</a:t>
            </a:r>
            <a:endParaRPr lang="nl-BE" sz="1500" dirty="0"/>
          </a:p>
          <a:p>
            <a:pPr marL="0" indent="0">
              <a:buNone/>
            </a:pPr>
            <a:r>
              <a:rPr lang="nl-BE" sz="1500" dirty="0"/>
              <a:t/>
            </a:r>
            <a:br>
              <a:rPr lang="nl-BE" sz="1500" dirty="0"/>
            </a:br>
            <a:r>
              <a:rPr lang="nl-BE" sz="1500" dirty="0"/>
              <a:t/>
            </a:r>
            <a:br>
              <a:rPr lang="nl-BE" sz="1500" dirty="0"/>
            </a:br>
            <a:r>
              <a:rPr lang="nl-BE" sz="1500" dirty="0"/>
              <a:t>4. </a:t>
            </a:r>
            <a:r>
              <a:rPr lang="nl-BE" sz="1500" dirty="0" err="1"/>
              <a:t>Evaluate</a:t>
            </a:r>
            <a:r>
              <a:rPr lang="nl-BE" sz="1500" dirty="0"/>
              <a:t> </a:t>
            </a:r>
            <a:r>
              <a:rPr lang="nl-BE" sz="1500" dirty="0" err="1"/>
              <a:t>the</a:t>
            </a:r>
            <a:r>
              <a:rPr lang="nl-BE" sz="1500" dirty="0"/>
              <a:t> </a:t>
            </a:r>
            <a:r>
              <a:rPr lang="nl-BE" sz="1500" dirty="0" err="1"/>
              <a:t>outcome</a:t>
            </a:r>
            <a:r>
              <a:rPr lang="nl-BE" sz="1500" dirty="0"/>
              <a:t> of </a:t>
            </a:r>
            <a:r>
              <a:rPr lang="nl-BE" sz="1500" dirty="0" err="1"/>
              <a:t>genetic</a:t>
            </a:r>
            <a:r>
              <a:rPr lang="nl-BE" sz="1500" dirty="0"/>
              <a:t> exchange </a:t>
            </a:r>
            <a:r>
              <a:rPr lang="nl-BE" sz="1500" dirty="0" err="1"/>
              <a:t>by</a:t>
            </a:r>
            <a:r>
              <a:rPr lang="nl-BE" sz="1500" dirty="0"/>
              <a:t> </a:t>
            </a:r>
            <a:r>
              <a:rPr lang="nl-BE" sz="1500" dirty="0" err="1"/>
              <a:t>plasmid</a:t>
            </a:r>
            <a:r>
              <a:rPr lang="nl-BE" sz="1500" dirty="0"/>
              <a:t> </a:t>
            </a:r>
            <a:r>
              <a:rPr lang="nl-BE" sz="1500" dirty="0" err="1"/>
              <a:t>extraction</a:t>
            </a:r>
            <a:r>
              <a:rPr lang="nl-BE" sz="1500" dirty="0"/>
              <a:t>, </a:t>
            </a:r>
            <a:r>
              <a:rPr lang="nl-BE" sz="1500" dirty="0" err="1"/>
              <a:t>agarose</a:t>
            </a:r>
            <a:r>
              <a:rPr lang="nl-BE" sz="1500" dirty="0"/>
              <a:t> gel </a:t>
            </a:r>
            <a:r>
              <a:rPr lang="nl-BE" sz="1500" dirty="0" err="1"/>
              <a:t>and</a:t>
            </a:r>
            <a:r>
              <a:rPr lang="nl-BE" sz="1500" dirty="0"/>
              <a:t> </a:t>
            </a:r>
            <a:r>
              <a:rPr lang="nl-BE" sz="1500" dirty="0" err="1"/>
              <a:t>fluorescence</a:t>
            </a:r>
            <a:r>
              <a:rPr lang="nl-BE" sz="1500" dirty="0"/>
              <a:t> microscopy</a:t>
            </a:r>
          </a:p>
          <a:p>
            <a:pPr marL="0" indent="0">
              <a:buNone/>
            </a:pPr>
            <a:endParaRPr lang="nl-BE" sz="1500" dirty="0"/>
          </a:p>
          <a:p>
            <a:pPr marL="0" indent="0">
              <a:buNone/>
            </a:pPr>
            <a:r>
              <a:rPr lang="nl-BE" sz="1500" dirty="0"/>
              <a:t>5. Inspect gel results, closing discussion of the practicum and more information about the written report</a:t>
            </a:r>
          </a:p>
          <a:p>
            <a:pPr marL="0" indent="0">
              <a:buNone/>
            </a:pPr>
            <a:endParaRPr lang="nl-BE" sz="1500" dirty="0"/>
          </a:p>
          <a:p>
            <a:pPr marL="0" indent="0">
              <a:buNone/>
            </a:pPr>
            <a:endParaRPr lang="nl-BE" sz="1500" dirty="0"/>
          </a:p>
        </p:txBody>
      </p:sp>
      <p:sp>
        <p:nvSpPr>
          <p:cNvPr id="8" name="TextBox 7"/>
          <p:cNvSpPr txBox="1"/>
          <p:nvPr/>
        </p:nvSpPr>
        <p:spPr>
          <a:xfrm>
            <a:off x="787064" y="1730708"/>
            <a:ext cx="86017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1350" dirty="0">
                <a:solidFill>
                  <a:schemeClr val="accent2">
                    <a:lumMod val="75000"/>
                  </a:schemeClr>
                </a:solidFill>
              </a:rPr>
              <a:t>Yesterday</a:t>
            </a:r>
            <a:endParaRPr lang="en-GB" sz="135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77169" y="2689344"/>
            <a:ext cx="59567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1350" dirty="0">
                <a:solidFill>
                  <a:schemeClr val="accent2">
                    <a:lumMod val="75000"/>
                  </a:schemeClr>
                </a:solidFill>
              </a:rPr>
              <a:t>Today</a:t>
            </a:r>
            <a:endParaRPr lang="en-GB" sz="135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87064" y="3416853"/>
            <a:ext cx="59567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1350" dirty="0">
                <a:solidFill>
                  <a:schemeClr val="accent2">
                    <a:lumMod val="75000"/>
                  </a:schemeClr>
                </a:solidFill>
              </a:rPr>
              <a:t>Today</a:t>
            </a:r>
            <a:endParaRPr lang="en-GB" sz="135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77169" y="4339338"/>
            <a:ext cx="76495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1350" dirty="0" err="1">
                <a:solidFill>
                  <a:schemeClr val="accent2">
                    <a:lumMod val="75000"/>
                  </a:schemeClr>
                </a:solidFill>
              </a:rPr>
              <a:t>Monday</a:t>
            </a:r>
            <a:endParaRPr lang="en-GB" sz="135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77169" y="5219786"/>
            <a:ext cx="75424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1350" dirty="0" err="1">
                <a:solidFill>
                  <a:schemeClr val="accent2">
                    <a:lumMod val="75000"/>
                  </a:schemeClr>
                </a:solidFill>
              </a:rPr>
              <a:t>Tuesday</a:t>
            </a:r>
            <a:endParaRPr lang="en-GB" sz="135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FBE70704-F246-2747-99E2-0D5C04BA6A73}"/>
              </a:ext>
            </a:extLst>
          </p:cNvPr>
          <p:cNvSpPr/>
          <p:nvPr/>
        </p:nvSpPr>
        <p:spPr>
          <a:xfrm>
            <a:off x="685729" y="4260485"/>
            <a:ext cx="8003760" cy="74269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43879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495" y="172796"/>
            <a:ext cx="8019555" cy="994172"/>
          </a:xfrm>
        </p:spPr>
        <p:txBody>
          <a:bodyPr>
            <a:normAutofit/>
          </a:bodyPr>
          <a:lstStyle/>
          <a:p>
            <a:r>
              <a:rPr lang="nl-BE" sz="2700" dirty="0" err="1"/>
              <a:t>Evaluate</a:t>
            </a:r>
            <a:r>
              <a:rPr lang="nl-BE" sz="2700" dirty="0"/>
              <a:t> </a:t>
            </a:r>
            <a:r>
              <a:rPr lang="nl-BE" sz="2700" dirty="0" err="1"/>
              <a:t>results</a:t>
            </a:r>
            <a:r>
              <a:rPr lang="nl-BE" sz="2700" dirty="0"/>
              <a:t> of </a:t>
            </a:r>
            <a:r>
              <a:rPr lang="nl-BE" sz="2700" dirty="0" err="1"/>
              <a:t>conjugation</a:t>
            </a:r>
            <a:endParaRPr lang="en-GB" sz="1500" dirty="0"/>
          </a:p>
        </p:txBody>
      </p:sp>
      <p:sp>
        <p:nvSpPr>
          <p:cNvPr id="29" name="TextBox 28"/>
          <p:cNvSpPr txBox="1"/>
          <p:nvPr/>
        </p:nvSpPr>
        <p:spPr>
          <a:xfrm>
            <a:off x="4835709" y="3579792"/>
            <a:ext cx="204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dirty="0"/>
              <a:t>Receptor </a:t>
            </a:r>
            <a:r>
              <a:rPr lang="nl-BE" dirty="0" err="1"/>
              <a:t>bacterium</a:t>
            </a:r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8572" y="2671758"/>
            <a:ext cx="3139712" cy="137781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9954" y="3223395"/>
            <a:ext cx="3139712" cy="1377815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1075764" y="1279396"/>
            <a:ext cx="7236804" cy="6393122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/>
          <p:cNvSpPr txBox="1"/>
          <p:nvPr/>
        </p:nvSpPr>
        <p:spPr>
          <a:xfrm>
            <a:off x="7992331" y="2834775"/>
            <a:ext cx="1148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dirty="0">
                <a:solidFill>
                  <a:schemeClr val="bg1">
                    <a:lumMod val="50000"/>
                  </a:schemeClr>
                </a:solidFill>
              </a:rPr>
              <a:t>Petri plate</a:t>
            </a:r>
            <a:endParaRPr lang="en-GB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9459" y="2683513"/>
            <a:ext cx="1138773" cy="108094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7947" y="3533091"/>
            <a:ext cx="3139712" cy="137781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1689" y="4120855"/>
            <a:ext cx="3139712" cy="137781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5642" y="4554092"/>
            <a:ext cx="3139712" cy="1377815"/>
          </a:xfrm>
          <a:prstGeom prst="rect">
            <a:avLst/>
          </a:prstGeom>
        </p:spPr>
      </p:pic>
      <p:pic>
        <p:nvPicPr>
          <p:cNvPr id="2050" name="Picture 2" descr="Image result for fluo micscopy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0630" y="187165"/>
            <a:ext cx="2373109" cy="2373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Arrow Connector 3"/>
          <p:cNvCxnSpPr/>
          <p:nvPr/>
        </p:nvCxnSpPr>
        <p:spPr>
          <a:xfrm flipV="1">
            <a:off x="4604273" y="1405944"/>
            <a:ext cx="1861073" cy="1325695"/>
          </a:xfrm>
          <a:prstGeom prst="straightConnector1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3388200" y="1477887"/>
            <a:ext cx="2536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dirty="0" err="1"/>
              <a:t>Fluorescence</a:t>
            </a:r>
            <a:r>
              <a:rPr lang="nl-BE" dirty="0"/>
              <a:t> </a:t>
            </a:r>
            <a:r>
              <a:rPr lang="nl-BE" dirty="0" err="1"/>
              <a:t>microscopy</a:t>
            </a:r>
            <a:endParaRPr lang="en-GB" dirty="0"/>
          </a:p>
        </p:txBody>
      </p:sp>
      <p:cxnSp>
        <p:nvCxnSpPr>
          <p:cNvPr id="23" name="Straight Arrow Connector 22"/>
          <p:cNvCxnSpPr/>
          <p:nvPr/>
        </p:nvCxnSpPr>
        <p:spPr>
          <a:xfrm flipH="1" flipV="1">
            <a:off x="2560320" y="2282396"/>
            <a:ext cx="2196353" cy="601645"/>
          </a:xfrm>
          <a:prstGeom prst="straightConnector1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6" descr="Image result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365" y="1947258"/>
            <a:ext cx="1778098" cy="1333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/>
          <p:cNvSpPr txBox="1"/>
          <p:nvPr/>
        </p:nvSpPr>
        <p:spPr>
          <a:xfrm>
            <a:off x="598936" y="3204107"/>
            <a:ext cx="18076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/>
              <a:t>Check on </a:t>
            </a:r>
            <a:r>
              <a:rPr lang="nl-BE" dirty="0" err="1"/>
              <a:t>the</a:t>
            </a:r>
            <a:r>
              <a:rPr lang="nl-BE" dirty="0"/>
              <a:t> gel,</a:t>
            </a:r>
          </a:p>
          <a:p>
            <a:r>
              <a:rPr lang="nl-BE" dirty="0" err="1"/>
              <a:t>Plasmid</a:t>
            </a:r>
            <a:r>
              <a:rPr lang="nl-BE" dirty="0"/>
              <a:t> DNA-</a:t>
            </a:r>
            <a:r>
              <a:rPr lang="nl-BE" dirty="0" err="1"/>
              <a:t>extraction</a:t>
            </a:r>
            <a:endParaRPr lang="nl-BE" dirty="0"/>
          </a:p>
        </p:txBody>
      </p:sp>
      <p:pic>
        <p:nvPicPr>
          <p:cNvPr id="26" name="Picture 2" descr="Risultati immagini per green fluorescent protein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7223" y="2588721"/>
            <a:ext cx="1864830" cy="1325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4261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628650" y="3434342"/>
            <a:ext cx="7886700" cy="1719971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nl-BE" sz="15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952669"/>
            <a:ext cx="7886700" cy="994172"/>
          </a:xfrm>
        </p:spPr>
        <p:txBody>
          <a:bodyPr>
            <a:normAutofit fontScale="90000"/>
          </a:bodyPr>
          <a:lstStyle/>
          <a:p>
            <a:r>
              <a:rPr lang="nl-BE" sz="2100" dirty="0" err="1"/>
              <a:t>Objective</a:t>
            </a:r>
            <a:r>
              <a:rPr lang="nl-BE" sz="2100" dirty="0"/>
              <a:t>: </a:t>
            </a:r>
            <a:r>
              <a:rPr lang="nl-BE" sz="2100" dirty="0" err="1"/>
              <a:t>You</a:t>
            </a:r>
            <a:r>
              <a:rPr lang="nl-BE" sz="2100" dirty="0"/>
              <a:t> </a:t>
            </a:r>
            <a:r>
              <a:rPr lang="nl-BE" sz="2100" dirty="0" err="1"/>
              <a:t>understand</a:t>
            </a:r>
            <a:r>
              <a:rPr lang="nl-BE" sz="2100" dirty="0"/>
              <a:t> </a:t>
            </a:r>
            <a:r>
              <a:rPr lang="nl-BE" sz="2100" dirty="0" err="1"/>
              <a:t>how</a:t>
            </a:r>
            <a:r>
              <a:rPr lang="nl-BE" sz="2100" dirty="0"/>
              <a:t> </a:t>
            </a:r>
            <a:r>
              <a:rPr lang="nl-BE" sz="2100" dirty="0" err="1"/>
              <a:t>bacteria</a:t>
            </a:r>
            <a:r>
              <a:rPr lang="nl-BE" sz="2100" dirty="0"/>
              <a:t> exchange </a:t>
            </a:r>
            <a:r>
              <a:rPr lang="nl-BE" sz="2100" dirty="0" err="1"/>
              <a:t>genetic</a:t>
            </a:r>
            <a:r>
              <a:rPr lang="nl-BE" sz="2100" dirty="0"/>
              <a:t> information in </a:t>
            </a:r>
            <a:r>
              <a:rPr lang="nl-BE" sz="2100" dirty="0" err="1"/>
              <a:t>the</a:t>
            </a:r>
            <a:r>
              <a:rPr lang="nl-BE" sz="2100" dirty="0"/>
              <a:t> environment, </a:t>
            </a:r>
            <a:r>
              <a:rPr lang="nl-BE" sz="2100" dirty="0" err="1"/>
              <a:t>how</a:t>
            </a:r>
            <a:r>
              <a:rPr lang="nl-BE" sz="2100" dirty="0"/>
              <a:t> </a:t>
            </a:r>
            <a:r>
              <a:rPr lang="nl-BE" sz="2100" dirty="0" err="1"/>
              <a:t>this</a:t>
            </a:r>
            <a:r>
              <a:rPr lang="nl-BE" sz="2100" dirty="0"/>
              <a:t> </a:t>
            </a:r>
            <a:r>
              <a:rPr lang="nl-BE" sz="2100" dirty="0" err="1"/>
              <a:t>relates</a:t>
            </a:r>
            <a:r>
              <a:rPr lang="nl-BE" sz="2100" dirty="0"/>
              <a:t> </a:t>
            </a:r>
            <a:r>
              <a:rPr lang="nl-BE" sz="2100" dirty="0" err="1"/>
              <a:t>to</a:t>
            </a:r>
            <a:r>
              <a:rPr lang="nl-BE" sz="2100" dirty="0"/>
              <a:t> changes in </a:t>
            </a:r>
            <a:r>
              <a:rPr lang="nl-BE" sz="2100" dirty="0" err="1"/>
              <a:t>the</a:t>
            </a:r>
            <a:r>
              <a:rPr lang="nl-BE" sz="2100" dirty="0"/>
              <a:t> </a:t>
            </a:r>
            <a:r>
              <a:rPr lang="nl-BE" sz="2100" dirty="0" err="1"/>
              <a:t>genomic</a:t>
            </a:r>
            <a:r>
              <a:rPr lang="nl-BE" sz="2100" dirty="0"/>
              <a:t> </a:t>
            </a:r>
            <a:r>
              <a:rPr lang="nl-BE" sz="2100" dirty="0" err="1"/>
              <a:t>architecture</a:t>
            </a:r>
            <a:r>
              <a:rPr lang="nl-BE" sz="2100" dirty="0"/>
              <a:t> of </a:t>
            </a:r>
            <a:r>
              <a:rPr lang="nl-BE" sz="2100" dirty="0" err="1"/>
              <a:t>bacteria</a:t>
            </a:r>
            <a:r>
              <a:rPr lang="nl-BE" sz="2100" dirty="0"/>
              <a:t/>
            </a:r>
            <a:br>
              <a:rPr lang="nl-BE" sz="2100" dirty="0"/>
            </a:br>
            <a:r>
              <a:rPr lang="nl-BE" sz="2100" dirty="0" err="1"/>
              <a:t>and</a:t>
            </a:r>
            <a:r>
              <a:rPr lang="nl-BE" sz="2100" dirty="0"/>
              <a:t> </a:t>
            </a:r>
            <a:r>
              <a:rPr lang="nl-BE" sz="2100" dirty="0" err="1"/>
              <a:t>their</a:t>
            </a:r>
            <a:r>
              <a:rPr lang="nl-BE" sz="2100" dirty="0"/>
              <a:t> </a:t>
            </a:r>
            <a:r>
              <a:rPr lang="nl-BE" sz="2100" dirty="0" err="1"/>
              <a:t>behaviour</a:t>
            </a:r>
            <a:r>
              <a:rPr lang="nl-BE" sz="2100" dirty="0"/>
              <a:t>, </a:t>
            </a:r>
            <a:r>
              <a:rPr lang="nl-BE" sz="2100" dirty="0" err="1"/>
              <a:t>characteristics</a:t>
            </a:r>
            <a:endParaRPr lang="en-GB" sz="2100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628650" y="2111284"/>
            <a:ext cx="7886700" cy="1544772"/>
          </a:xfrm>
        </p:spPr>
        <p:txBody>
          <a:bodyPr>
            <a:normAutofit/>
          </a:bodyPr>
          <a:lstStyle/>
          <a:p>
            <a:pPr lvl="2"/>
            <a:endParaRPr lang="nl-BE" dirty="0"/>
          </a:p>
          <a:p>
            <a:pPr marL="0" indent="0">
              <a:buNone/>
            </a:pPr>
            <a:endParaRPr lang="nl-BE" dirty="0"/>
          </a:p>
        </p:txBody>
      </p:sp>
      <p:pic>
        <p:nvPicPr>
          <p:cNvPr id="8" name="Picture 6" descr="Image result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126" y="3526064"/>
            <a:ext cx="2750420" cy="2062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126" y="2512234"/>
            <a:ext cx="1806524" cy="79276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818617" y="2754050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dirty="0" err="1"/>
              <a:t>Before</a:t>
            </a:r>
            <a:endParaRPr lang="en-GB" dirty="0"/>
          </a:p>
        </p:txBody>
      </p:sp>
      <p:pic>
        <p:nvPicPr>
          <p:cNvPr id="9" name="Picture 2" descr="Image result for conjugati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4592" y="2512234"/>
            <a:ext cx="825359" cy="825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4785" y="2464200"/>
            <a:ext cx="1965013" cy="86231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003588" y="2710692"/>
            <a:ext cx="655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dirty="0" err="1"/>
              <a:t>After</a:t>
            </a:r>
            <a:endParaRPr lang="en-GB" dirty="0"/>
          </a:p>
        </p:txBody>
      </p:sp>
      <p:pic>
        <p:nvPicPr>
          <p:cNvPr id="12" name="Picture 6" descr="Image result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1316" y="3526064"/>
            <a:ext cx="2750420" cy="2062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4784" y="2466727"/>
            <a:ext cx="1965013" cy="862316"/>
          </a:xfrm>
          <a:prstGeom prst="rect">
            <a:avLst/>
          </a:prstGeom>
          <a:effectLst>
            <a:glow rad="127000">
              <a:srgbClr val="23FE27"/>
            </a:glow>
          </a:effectLst>
        </p:spPr>
      </p:pic>
    </p:spTree>
    <p:extLst>
      <p:ext uri="{BB962C8B-B14F-4D97-AF65-F5344CB8AC3E}">
        <p14:creationId xmlns:p14="http://schemas.microsoft.com/office/powerpoint/2010/main" val="3684637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/>
          <a:srcRect b="17184"/>
          <a:stretch/>
        </p:blipFill>
        <p:spPr>
          <a:xfrm>
            <a:off x="-86315" y="1"/>
            <a:ext cx="9240253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76377" y="191712"/>
            <a:ext cx="9230315" cy="994172"/>
          </a:xfrm>
          <a:solidFill>
            <a:schemeClr val="tx1"/>
          </a:solidFill>
        </p:spPr>
        <p:txBody>
          <a:bodyPr>
            <a:normAutofit/>
          </a:bodyPr>
          <a:lstStyle/>
          <a:p>
            <a:r>
              <a:rPr lang="nl-BE" sz="2700" dirty="0">
                <a:solidFill>
                  <a:schemeClr val="bg1"/>
                </a:solidFill>
              </a:rPr>
              <a:t> Implications of horizontal gene transfer between bacteria</a:t>
            </a:r>
            <a:br>
              <a:rPr lang="nl-BE" sz="2700" dirty="0">
                <a:solidFill>
                  <a:schemeClr val="bg1"/>
                </a:solidFill>
              </a:rPr>
            </a:br>
            <a:r>
              <a:rPr lang="nl-BE" sz="2700" dirty="0">
                <a:solidFill>
                  <a:schemeClr val="bg1"/>
                </a:solidFill>
              </a:rPr>
              <a:t>and mutations</a:t>
            </a:r>
            <a:endParaRPr lang="en-GB" sz="1500" dirty="0">
              <a:solidFill>
                <a:schemeClr val="bg1"/>
              </a:solidFill>
            </a:endParaRPr>
          </a:p>
        </p:txBody>
      </p:sp>
      <p:pic>
        <p:nvPicPr>
          <p:cNvPr id="11" name="Picture 2" descr="http://www.terra-thrive.com/wp-content/uploads/2013/08/antibiotic-resistant-cartoon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470"/>
          <a:stretch/>
        </p:blipFill>
        <p:spPr bwMode="auto">
          <a:xfrm>
            <a:off x="1932868" y="5161935"/>
            <a:ext cx="5201886" cy="602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6" name="Picture 10" descr="Image result for super bacteria antibiotic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2868" y="2433815"/>
            <a:ext cx="5201886" cy="2815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Image result for antibiotic resistance conjugation and conjugati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2868" y="2433816"/>
            <a:ext cx="5201886" cy="2815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4970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8AB5D138-CC83-6A46-8DF0-3F76E6AC48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4450" y="889000"/>
            <a:ext cx="39751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6966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4429" y="609537"/>
            <a:ext cx="7886700" cy="994172"/>
          </a:xfrm>
        </p:spPr>
        <p:txBody>
          <a:bodyPr>
            <a:normAutofit/>
          </a:bodyPr>
          <a:lstStyle/>
          <a:p>
            <a:r>
              <a:rPr lang="nl-BE" sz="2400" dirty="0"/>
              <a:t>The bacterial genome and genetic variation by conjugation</a:t>
            </a:r>
            <a:endParaRPr lang="en-GB" sz="2100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544429" y="2049645"/>
            <a:ext cx="7886700" cy="1544772"/>
          </a:xfrm>
        </p:spPr>
        <p:txBody>
          <a:bodyPr>
            <a:normAutofit/>
          </a:bodyPr>
          <a:lstStyle/>
          <a:p>
            <a:pPr lvl="2"/>
            <a:endParaRPr lang="nl-BE" dirty="0"/>
          </a:p>
          <a:p>
            <a:pPr marL="0" indent="0">
              <a:buNone/>
            </a:pPr>
            <a:endParaRPr lang="nl-BE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28650" y="3434342"/>
            <a:ext cx="7886700" cy="1719971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nl-BE" sz="1500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601686" y="1863527"/>
            <a:ext cx="6445593" cy="2761028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BE" sz="1500" dirty="0"/>
              <a:t>3. </a:t>
            </a:r>
            <a:r>
              <a:rPr lang="nl-BE" sz="1500" dirty="0" err="1"/>
              <a:t>Perform</a:t>
            </a:r>
            <a:r>
              <a:rPr lang="nl-BE" sz="1500" dirty="0"/>
              <a:t> a </a:t>
            </a:r>
            <a:r>
              <a:rPr lang="nl-BE" sz="1500" dirty="0" err="1"/>
              <a:t>bacterial</a:t>
            </a:r>
            <a:r>
              <a:rPr lang="nl-BE" sz="1500" dirty="0"/>
              <a:t> </a:t>
            </a:r>
            <a:r>
              <a:rPr lang="nl-BE" sz="1500" dirty="0" err="1"/>
              <a:t>conjugation</a:t>
            </a:r>
            <a:endParaRPr lang="nl-BE" sz="1500" dirty="0"/>
          </a:p>
          <a:p>
            <a:pPr marL="0" indent="0">
              <a:buNone/>
            </a:pPr>
            <a:endParaRPr lang="nl-BE" sz="1500" dirty="0"/>
          </a:p>
          <a:p>
            <a:pPr marL="0" indent="0">
              <a:buNone/>
            </a:pPr>
            <a:endParaRPr lang="nl-BE" sz="1500" dirty="0"/>
          </a:p>
          <a:p>
            <a:pPr marL="0" indent="0">
              <a:buNone/>
            </a:pPr>
            <a:endParaRPr lang="nl-BE" sz="1500" dirty="0"/>
          </a:p>
          <a:p>
            <a:pPr marL="0" indent="0">
              <a:buNone/>
            </a:pPr>
            <a:endParaRPr lang="nl-BE" sz="1500" dirty="0"/>
          </a:p>
        </p:txBody>
      </p:sp>
      <p:sp>
        <p:nvSpPr>
          <p:cNvPr id="4" name="TextBox 3"/>
          <p:cNvSpPr txBox="1"/>
          <p:nvPr/>
        </p:nvSpPr>
        <p:spPr>
          <a:xfrm>
            <a:off x="1006010" y="1802570"/>
            <a:ext cx="59567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1350" dirty="0" err="1">
                <a:solidFill>
                  <a:schemeClr val="accent2">
                    <a:lumMod val="75000"/>
                  </a:schemeClr>
                </a:solidFill>
              </a:rPr>
              <a:t>Today</a:t>
            </a:r>
            <a:endParaRPr lang="en-GB" sz="135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 rot="21256983">
            <a:off x="2553976" y="3157677"/>
            <a:ext cx="2903615" cy="8540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4950" dirty="0" err="1"/>
              <a:t>Let’s</a:t>
            </a:r>
            <a:r>
              <a:rPr lang="nl-BE" sz="4950" dirty="0"/>
              <a:t> start!</a:t>
            </a:r>
            <a:endParaRPr lang="en-GB" sz="495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32833">
            <a:off x="5389273" y="2666742"/>
            <a:ext cx="3864868" cy="3357604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289258" y="3575757"/>
            <a:ext cx="194877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600" dirty="0">
                <a:solidFill>
                  <a:srgbClr val="FF0000"/>
                </a:solidFill>
              </a:rPr>
              <a:t>Work sterilely</a:t>
            </a:r>
          </a:p>
          <a:p>
            <a:r>
              <a:rPr lang="nl-BE" sz="1600" dirty="0" err="1">
                <a:solidFill>
                  <a:srgbClr val="FF0000"/>
                </a:solidFill>
              </a:rPr>
              <a:t>Desinfect</a:t>
            </a:r>
            <a:r>
              <a:rPr lang="nl-BE" sz="1600" dirty="0">
                <a:solidFill>
                  <a:srgbClr val="FF0000"/>
                </a:solidFill>
              </a:rPr>
              <a:t> </a:t>
            </a:r>
            <a:r>
              <a:rPr lang="nl-BE" sz="1600" dirty="0" err="1">
                <a:solidFill>
                  <a:srgbClr val="FF0000"/>
                </a:solidFill>
              </a:rPr>
              <a:t>work</a:t>
            </a:r>
            <a:r>
              <a:rPr lang="nl-BE" sz="1600" dirty="0">
                <a:solidFill>
                  <a:srgbClr val="FF0000"/>
                </a:solidFill>
              </a:rPr>
              <a:t> </a:t>
            </a:r>
            <a:r>
              <a:rPr lang="nl-BE" sz="1600" dirty="0" err="1">
                <a:solidFill>
                  <a:srgbClr val="FF0000"/>
                </a:solidFill>
              </a:rPr>
              <a:t>bench</a:t>
            </a:r>
            <a:endParaRPr lang="nl-BE" sz="1600" dirty="0">
              <a:solidFill>
                <a:srgbClr val="FF0000"/>
              </a:solidFill>
            </a:endParaRPr>
          </a:p>
          <a:p>
            <a:r>
              <a:rPr lang="nl-BE" sz="1600" dirty="0" err="1">
                <a:solidFill>
                  <a:srgbClr val="FF0000"/>
                </a:solidFill>
              </a:rPr>
              <a:t>Desinfect</a:t>
            </a:r>
            <a:r>
              <a:rPr lang="nl-BE" sz="1600" dirty="0">
                <a:solidFill>
                  <a:srgbClr val="FF0000"/>
                </a:solidFill>
              </a:rPr>
              <a:t> hands</a:t>
            </a:r>
          </a:p>
          <a:p>
            <a:r>
              <a:rPr lang="nl-BE" sz="1600" dirty="0">
                <a:solidFill>
                  <a:srgbClr val="FF0000"/>
                </a:solidFill>
              </a:rPr>
              <a:t>Disposal of all tips/bacteria in waste beakers!</a:t>
            </a:r>
          </a:p>
        </p:txBody>
      </p:sp>
      <p:pic>
        <p:nvPicPr>
          <p:cNvPr id="16" name="Picture 2" descr="Image result for gif moving bacteria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473" y="2198742"/>
            <a:ext cx="2316358" cy="2316360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/>
          <p:cNvSpPr/>
          <p:nvPr/>
        </p:nvSpPr>
        <p:spPr>
          <a:xfrm>
            <a:off x="402473" y="4116587"/>
            <a:ext cx="1921181" cy="4594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84200" dist="50800" dir="5400000" sx="141000" sy="141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350" dirty="0"/>
          </a:p>
        </p:txBody>
      </p:sp>
      <p:pic>
        <p:nvPicPr>
          <p:cNvPr id="16388" name="Picture 4" descr="Image result for gmo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37" t="41546" r="25084"/>
          <a:stretch/>
        </p:blipFill>
        <p:spPr bwMode="auto">
          <a:xfrm>
            <a:off x="1351053" y="4161182"/>
            <a:ext cx="4787154" cy="1948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8684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87644" y="-115454"/>
            <a:ext cx="7886700" cy="1325563"/>
          </a:xfrm>
        </p:spPr>
        <p:txBody>
          <a:bodyPr>
            <a:normAutofit/>
          </a:bodyPr>
          <a:lstStyle/>
          <a:p>
            <a:r>
              <a:rPr lang="nl-BE" sz="2400" dirty="0" err="1"/>
              <a:t>Composition</a:t>
            </a:r>
            <a:r>
              <a:rPr lang="nl-BE" sz="2400" dirty="0"/>
              <a:t> of 869 </a:t>
            </a:r>
            <a:r>
              <a:rPr lang="nl-BE" sz="2400" dirty="0" err="1"/>
              <a:t>rich</a:t>
            </a:r>
            <a:r>
              <a:rPr lang="nl-BE" sz="2400" dirty="0"/>
              <a:t> </a:t>
            </a:r>
            <a:r>
              <a:rPr lang="nl-BE" sz="2400" dirty="0" err="1"/>
              <a:t>and</a:t>
            </a:r>
            <a:r>
              <a:rPr lang="nl-BE" sz="2400" dirty="0"/>
              <a:t> </a:t>
            </a:r>
            <a:r>
              <a:rPr lang="nl-BE" sz="2400" dirty="0" err="1"/>
              <a:t>mineral</a:t>
            </a:r>
            <a:r>
              <a:rPr lang="nl-BE" sz="2400" dirty="0"/>
              <a:t> </a:t>
            </a:r>
            <a:r>
              <a:rPr lang="nl-BE" sz="2400" dirty="0" err="1"/>
              <a:t>salts</a:t>
            </a:r>
            <a:r>
              <a:rPr lang="nl-BE" sz="2400" dirty="0"/>
              <a:t> medium</a:t>
            </a:r>
            <a:endParaRPr lang="en-GB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0413" y="1210109"/>
            <a:ext cx="3201597" cy="485759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592" y="1210108"/>
            <a:ext cx="3227285" cy="215152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03592" y="887218"/>
            <a:ext cx="39479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dirty="0"/>
              <a:t>Medium </a:t>
            </a:r>
            <a:r>
              <a:rPr lang="nl-BE" dirty="0" err="1"/>
              <a:t>used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let </a:t>
            </a:r>
            <a:r>
              <a:rPr lang="nl-BE" dirty="0" err="1"/>
              <a:t>conjugation</a:t>
            </a:r>
            <a:r>
              <a:rPr lang="nl-BE" dirty="0"/>
              <a:t> happen</a:t>
            </a:r>
          </a:p>
          <a:p>
            <a:r>
              <a:rPr lang="nl-BE" dirty="0"/>
              <a:t> </a:t>
            </a:r>
            <a:endParaRPr lang="en-GB" dirty="0"/>
          </a:p>
        </p:txBody>
      </p:sp>
      <p:sp>
        <p:nvSpPr>
          <p:cNvPr id="8" name="TextBox 7"/>
          <p:cNvSpPr txBox="1"/>
          <p:nvPr/>
        </p:nvSpPr>
        <p:spPr>
          <a:xfrm>
            <a:off x="4950413" y="886943"/>
            <a:ext cx="31380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dirty="0"/>
              <a:t>Medium </a:t>
            </a:r>
            <a:r>
              <a:rPr lang="nl-BE" dirty="0" err="1"/>
              <a:t>used</a:t>
            </a:r>
            <a:r>
              <a:rPr lang="nl-BE" dirty="0"/>
              <a:t> </a:t>
            </a:r>
            <a:r>
              <a:rPr lang="nl-BE" dirty="0" err="1"/>
              <a:t>after</a:t>
            </a:r>
            <a:r>
              <a:rPr lang="nl-BE" dirty="0"/>
              <a:t> </a:t>
            </a:r>
            <a:r>
              <a:rPr lang="nl-BE" dirty="0" err="1"/>
              <a:t>conjugation</a:t>
            </a:r>
            <a:endParaRPr lang="nl-BE" dirty="0"/>
          </a:p>
          <a:p>
            <a:r>
              <a:rPr lang="nl-BE" dirty="0"/>
              <a:t> </a:t>
            </a:r>
            <a:endParaRPr lang="en-GB" dirty="0"/>
          </a:p>
        </p:txBody>
      </p:sp>
      <p:pic>
        <p:nvPicPr>
          <p:cNvPr id="9" name="Picture 8"/>
          <p:cNvPicPr/>
          <p:nvPr/>
        </p:nvPicPr>
        <p:blipFill>
          <a:blip r:embed="rId5"/>
          <a:stretch>
            <a:fillRect/>
          </a:stretch>
        </p:blipFill>
        <p:spPr>
          <a:xfrm>
            <a:off x="503592" y="3484585"/>
            <a:ext cx="2447925" cy="215265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950412" y="6067704"/>
            <a:ext cx="39674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200" dirty="0"/>
              <a:t>+ </a:t>
            </a:r>
            <a:r>
              <a:rPr lang="nl-BE" sz="1200" dirty="0" err="1"/>
              <a:t>other</a:t>
            </a:r>
            <a:r>
              <a:rPr lang="nl-BE" sz="1200" dirty="0"/>
              <a:t> </a:t>
            </a:r>
            <a:r>
              <a:rPr lang="nl-BE" sz="1200" dirty="0" err="1"/>
              <a:t>components</a:t>
            </a:r>
            <a:r>
              <a:rPr lang="nl-BE" sz="1200" dirty="0"/>
              <a:t> </a:t>
            </a:r>
            <a:r>
              <a:rPr lang="nl-BE" sz="1200" dirty="0" err="1"/>
              <a:t>to</a:t>
            </a:r>
            <a:r>
              <a:rPr lang="nl-BE" sz="1200" dirty="0"/>
              <a:t> </a:t>
            </a:r>
            <a:r>
              <a:rPr lang="nl-BE" sz="1200" dirty="0" err="1"/>
              <a:t>create</a:t>
            </a:r>
            <a:endParaRPr lang="nl-BE" sz="1200" dirty="0"/>
          </a:p>
          <a:p>
            <a:r>
              <a:rPr lang="nl-BE" sz="1200" dirty="0" err="1"/>
              <a:t>selective</a:t>
            </a:r>
            <a:r>
              <a:rPr lang="nl-BE" sz="1200" dirty="0"/>
              <a:t> </a:t>
            </a:r>
            <a:r>
              <a:rPr lang="nl-BE" sz="1200" dirty="0" err="1"/>
              <a:t>pressure</a:t>
            </a:r>
            <a:r>
              <a:rPr lang="nl-BE" sz="1200" dirty="0"/>
              <a:t>: look up </a:t>
            </a:r>
            <a:r>
              <a:rPr lang="nl-BE" sz="1200" dirty="0" err="1"/>
              <a:t>properties</a:t>
            </a:r>
            <a:r>
              <a:rPr lang="nl-BE" sz="1200" dirty="0"/>
              <a:t> of </a:t>
            </a:r>
            <a:r>
              <a:rPr lang="nl-BE" sz="1200" dirty="0" err="1"/>
              <a:t>your</a:t>
            </a:r>
            <a:endParaRPr lang="nl-BE" sz="1200" dirty="0"/>
          </a:p>
          <a:p>
            <a:r>
              <a:rPr lang="nl-BE" sz="1200" dirty="0"/>
              <a:t>receptor </a:t>
            </a:r>
            <a:r>
              <a:rPr lang="nl-BE" sz="1200" dirty="0" err="1"/>
              <a:t>strain</a:t>
            </a:r>
            <a:endParaRPr lang="en-GB" sz="1200" dirty="0"/>
          </a:p>
        </p:txBody>
      </p:sp>
      <p:sp>
        <p:nvSpPr>
          <p:cNvPr id="12" name="TextBox 11"/>
          <p:cNvSpPr txBox="1"/>
          <p:nvPr/>
        </p:nvSpPr>
        <p:spPr>
          <a:xfrm>
            <a:off x="1517400" y="5270090"/>
            <a:ext cx="4203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1200" dirty="0"/>
              <a:t>869</a:t>
            </a:r>
            <a:endParaRPr lang="en-GB" sz="1200" dirty="0"/>
          </a:p>
        </p:txBody>
      </p:sp>
      <p:sp>
        <p:nvSpPr>
          <p:cNvPr id="13" name="TextBox 12"/>
          <p:cNvSpPr txBox="1"/>
          <p:nvPr/>
        </p:nvSpPr>
        <p:spPr>
          <a:xfrm>
            <a:off x="503592" y="5637235"/>
            <a:ext cx="39635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1200" dirty="0" err="1"/>
              <a:t>Why</a:t>
            </a:r>
            <a:r>
              <a:rPr lang="nl-BE" sz="1200" dirty="0"/>
              <a:t> </a:t>
            </a:r>
            <a:r>
              <a:rPr lang="nl-BE" sz="1200" dirty="0" err="1"/>
              <a:t>did</a:t>
            </a:r>
            <a:r>
              <a:rPr lang="nl-BE" sz="1200" dirty="0"/>
              <a:t> we </a:t>
            </a:r>
            <a:r>
              <a:rPr lang="nl-BE" sz="1200" dirty="0" err="1"/>
              <a:t>use</a:t>
            </a:r>
            <a:r>
              <a:rPr lang="nl-BE" sz="1200" dirty="0"/>
              <a:t> a </a:t>
            </a:r>
            <a:r>
              <a:rPr lang="nl-BE" sz="1200" dirty="0" err="1"/>
              <a:t>rich</a:t>
            </a:r>
            <a:r>
              <a:rPr lang="nl-BE" sz="1200" dirty="0"/>
              <a:t> 869 medium </a:t>
            </a:r>
            <a:r>
              <a:rPr lang="nl-BE" sz="1200" dirty="0" err="1"/>
              <a:t>here</a:t>
            </a:r>
            <a:r>
              <a:rPr lang="nl-BE" sz="1200" dirty="0"/>
              <a:t>?</a:t>
            </a:r>
          </a:p>
          <a:p>
            <a:r>
              <a:rPr lang="nl-BE" sz="1200" dirty="0" err="1"/>
              <a:t>Why</a:t>
            </a:r>
            <a:r>
              <a:rPr lang="nl-BE" sz="1200" dirty="0"/>
              <a:t> do we </a:t>
            </a:r>
            <a:r>
              <a:rPr lang="nl-BE" sz="1200" dirty="0" err="1"/>
              <a:t>use</a:t>
            </a:r>
            <a:r>
              <a:rPr lang="nl-BE" sz="1200" dirty="0"/>
              <a:t> </a:t>
            </a:r>
            <a:r>
              <a:rPr lang="nl-BE" sz="1200" dirty="0" err="1"/>
              <a:t>the</a:t>
            </a:r>
            <a:r>
              <a:rPr lang="nl-BE" sz="1200" dirty="0"/>
              <a:t> </a:t>
            </a:r>
            <a:r>
              <a:rPr lang="nl-BE" sz="1200" dirty="0" err="1"/>
              <a:t>selective</a:t>
            </a:r>
            <a:r>
              <a:rPr lang="nl-BE" sz="1200" dirty="0"/>
              <a:t> 284 medium </a:t>
            </a:r>
            <a:r>
              <a:rPr lang="nl-BE" sz="1200" dirty="0" err="1"/>
              <a:t>after</a:t>
            </a:r>
            <a:r>
              <a:rPr lang="nl-BE" sz="1200" dirty="0"/>
              <a:t> </a:t>
            </a:r>
            <a:r>
              <a:rPr lang="nl-BE" sz="1200" dirty="0" err="1"/>
              <a:t>conjugation</a:t>
            </a:r>
            <a:r>
              <a:rPr lang="nl-BE" sz="1200" dirty="0"/>
              <a:t>?</a:t>
            </a:r>
          </a:p>
          <a:p>
            <a:r>
              <a:rPr lang="nl-BE" sz="1200" dirty="0"/>
              <a:t>    - tip: does </a:t>
            </a:r>
            <a:r>
              <a:rPr lang="nl-BE" sz="1200" i="1" dirty="0"/>
              <a:t>E. coli</a:t>
            </a:r>
            <a:r>
              <a:rPr lang="nl-BE" sz="1200" dirty="0"/>
              <a:t> </a:t>
            </a:r>
            <a:r>
              <a:rPr lang="nl-BE" sz="1200" dirty="0" err="1"/>
              <a:t>grows</a:t>
            </a:r>
            <a:r>
              <a:rPr lang="nl-BE" sz="1200" dirty="0"/>
              <a:t> on 284 medium?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7131208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extBox 52"/>
          <p:cNvSpPr txBox="1"/>
          <p:nvPr/>
        </p:nvSpPr>
        <p:spPr>
          <a:xfrm>
            <a:off x="227198" y="345370"/>
            <a:ext cx="691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Gel 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BE57585D-9977-F34E-A9A6-F3AFBC5C7EE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4942" y="0"/>
            <a:ext cx="60141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809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extBox 52"/>
          <p:cNvSpPr txBox="1"/>
          <p:nvPr/>
        </p:nvSpPr>
        <p:spPr>
          <a:xfrm>
            <a:off x="227198" y="345370"/>
            <a:ext cx="691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Gel 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09515D5F-C739-B743-991B-C277482395C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1542" y="0"/>
            <a:ext cx="60609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0503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extBox 52"/>
          <p:cNvSpPr txBox="1"/>
          <p:nvPr/>
        </p:nvSpPr>
        <p:spPr>
          <a:xfrm>
            <a:off x="227198" y="345370"/>
            <a:ext cx="691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Gel 3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92A4FD84-1F3B-764E-9822-08617680EF9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9366" y="0"/>
            <a:ext cx="60852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7230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extBox 52"/>
          <p:cNvSpPr txBox="1"/>
          <p:nvPr/>
        </p:nvSpPr>
        <p:spPr>
          <a:xfrm>
            <a:off x="227198" y="345370"/>
            <a:ext cx="691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Gel 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BAD9946B-2E62-C144-ACDB-32DF782E3AC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5123" y="0"/>
            <a:ext cx="60137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7209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extBox 52"/>
          <p:cNvSpPr txBox="1"/>
          <p:nvPr/>
        </p:nvSpPr>
        <p:spPr>
          <a:xfrm>
            <a:off x="227198" y="345370"/>
            <a:ext cx="691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Gel 6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89CF4739-7240-444B-A8B7-4E8A6AE892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4175" y="0"/>
            <a:ext cx="60156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0784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extBox 52"/>
          <p:cNvSpPr txBox="1"/>
          <p:nvPr/>
        </p:nvSpPr>
        <p:spPr>
          <a:xfrm>
            <a:off x="227198" y="345370"/>
            <a:ext cx="691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Gel 7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B8B68AF0-A6B3-BA43-A49F-1F681F09CD7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0465" y="0"/>
            <a:ext cx="61230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233271"/>
      </p:ext>
    </p:extLst>
  </p:cSld>
  <p:clrMapOvr>
    <a:masterClrMapping/>
  </p:clrMapOvr>
</p:sld>
</file>

<file path=ppt/theme/_rels/them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11897</TotalTime>
  <Words>695</Words>
  <Application>Microsoft Office PowerPoint</Application>
  <PresentationFormat>On-screen Show (4:3)</PresentationFormat>
  <Paragraphs>183</Paragraphs>
  <Slides>31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Arial</vt:lpstr>
      <vt:lpstr>Calibri</vt:lpstr>
      <vt:lpstr>Calibri Light</vt:lpstr>
      <vt:lpstr>Garamond</vt:lpstr>
      <vt:lpstr>Office Theme</vt:lpstr>
      <vt:lpstr>Organic</vt:lpstr>
      <vt:lpstr>Practicum The bacterial genome and genetic variation by conjugation</vt:lpstr>
      <vt:lpstr>Practicum outline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Gel results </vt:lpstr>
      <vt:lpstr>Practicum outline</vt:lpstr>
      <vt:lpstr>Most of the times bacteria reproduce by clonal reproduction</vt:lpstr>
      <vt:lpstr>But! Bacteria can also exchange genetic information with neighbouring bacteria in their environment</vt:lpstr>
      <vt:lpstr>Conjugation</vt:lpstr>
      <vt:lpstr>F-plasmid (conjugative plasmid)</vt:lpstr>
      <vt:lpstr>Triparental conjugation</vt:lpstr>
      <vt:lpstr>Vector of the donor</vt:lpstr>
      <vt:lpstr>Vector of the helper</vt:lpstr>
      <vt:lpstr>Receptor bacterium</vt:lpstr>
      <vt:lpstr>Triparental conjugation</vt:lpstr>
      <vt:lpstr>Triparental conjugation</vt:lpstr>
      <vt:lpstr>Triparental conjugation</vt:lpstr>
      <vt:lpstr>Triparental conjugation</vt:lpstr>
      <vt:lpstr>Practicum outline</vt:lpstr>
      <vt:lpstr>Evaluate results of conjugation</vt:lpstr>
      <vt:lpstr>Objective: You understand how bacteria exchange genetic information in the environment, how this relates to changes in the genomic architecture of bacteria and their behaviour, characteristics</vt:lpstr>
      <vt:lpstr> Implications of horizontal gene transfer between bacteria and mutations</vt:lpstr>
      <vt:lpstr>The bacterial genome and genetic variation by conjugation</vt:lpstr>
      <vt:lpstr>Composition of 869 rich and mineral salts medium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Bo(o)m vol bacteriën: hoe bomen ons afval afbreken</dc:title>
  <dc:creator>THIJS Sofie</dc:creator>
  <cp:lastModifiedBy>THIJS Sofie</cp:lastModifiedBy>
  <cp:revision>308</cp:revision>
  <dcterms:created xsi:type="dcterms:W3CDTF">2016-05-19T21:33:37Z</dcterms:created>
  <dcterms:modified xsi:type="dcterms:W3CDTF">2020-10-23T06:47:37Z</dcterms:modified>
</cp:coreProperties>
</file>